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57" r:id="rId3"/>
    <p:sldId id="275" r:id="rId4"/>
    <p:sldId id="260" r:id="rId5"/>
    <p:sldId id="279" r:id="rId6"/>
    <p:sldId id="261" r:id="rId7"/>
    <p:sldId id="278" r:id="rId8"/>
    <p:sldId id="262" r:id="rId9"/>
    <p:sldId id="276" r:id="rId10"/>
    <p:sldId id="264" r:id="rId11"/>
    <p:sldId id="280" r:id="rId12"/>
    <p:sldId id="283" r:id="rId13"/>
    <p:sldId id="269" r:id="rId14"/>
    <p:sldId id="285" r:id="rId15"/>
    <p:sldId id="284" r:id="rId16"/>
    <p:sldId id="270" r:id="rId17"/>
    <p:sldId id="272" r:id="rId18"/>
    <p:sldId id="286" r:id="rId19"/>
    <p:sldId id="273" r:id="rId20"/>
    <p:sldId id="287" r:id="rId21"/>
    <p:sldId id="288" r:id="rId22"/>
    <p:sldId id="289" r:id="rId23"/>
    <p:sldId id="290" r:id="rId24"/>
    <p:sldId id="274" r:id="rId25"/>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18" autoAdjust="0"/>
    <p:restoredTop sz="95714"/>
  </p:normalViewPr>
  <p:slideViewPr>
    <p:cSldViewPr snapToGrid="0" snapToObjects="1">
      <p:cViewPr varScale="1">
        <p:scale>
          <a:sx n="122" d="100"/>
          <a:sy n="122" d="100"/>
        </p:scale>
        <p:origin x="3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4" y="0"/>
            <a:ext cx="3043343" cy="467072"/>
          </a:xfrm>
          <a:prstGeom prst="rect">
            <a:avLst/>
          </a:prstGeom>
        </p:spPr>
        <p:txBody>
          <a:bodyPr vert="horz" lIns="93324" tIns="46662" rIns="93324" bIns="46662" rtlCol="0"/>
          <a:lstStyle>
            <a:lvl1pPr algn="r">
              <a:defRPr sz="1200"/>
            </a:lvl1pPr>
          </a:lstStyle>
          <a:p>
            <a:fld id="{4E2DDB41-40B7-49DD-8449-7A178D9000A5}" type="datetimeFigureOut">
              <a:rPr lang="en-US" smtClean="0"/>
              <a:t>4/21/22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4"/>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4" y="8842034"/>
            <a:ext cx="3043343" cy="467071"/>
          </a:xfrm>
          <a:prstGeom prst="rect">
            <a:avLst/>
          </a:prstGeom>
        </p:spPr>
        <p:txBody>
          <a:bodyPr vert="horz" lIns="93324" tIns="46662" rIns="93324" bIns="46662" rtlCol="0" anchor="b"/>
          <a:lstStyle>
            <a:lvl1pPr algn="r">
              <a:defRPr sz="1200"/>
            </a:lvl1pPr>
          </a:lstStyle>
          <a:p>
            <a:fld id="{CF0FC048-9DDA-4B6C-9EAD-C03335D79A0A}" type="slidenum">
              <a:rPr lang="en-US" smtClean="0"/>
              <a:t>‹#›</a:t>
            </a:fld>
            <a:endParaRPr lang="en-US"/>
          </a:p>
        </p:txBody>
      </p:sp>
    </p:spTree>
    <p:extLst>
      <p:ext uri="{BB962C8B-B14F-4D97-AF65-F5344CB8AC3E}">
        <p14:creationId xmlns:p14="http://schemas.microsoft.com/office/powerpoint/2010/main" val="1736914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0FC048-9DDA-4B6C-9EAD-C03335D79A0A}" type="slidenum">
              <a:rPr lang="en-US" smtClean="0"/>
              <a:t>7</a:t>
            </a:fld>
            <a:endParaRPr lang="en-US"/>
          </a:p>
        </p:txBody>
      </p:sp>
    </p:spTree>
    <p:extLst>
      <p:ext uri="{BB962C8B-B14F-4D97-AF65-F5344CB8AC3E}">
        <p14:creationId xmlns:p14="http://schemas.microsoft.com/office/powerpoint/2010/main" val="88138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4/21/22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cid:35c7f7da-fbb2-4b09-a7c8-4ff7d4a78969@namprd08.prod.outlook.com" TargetMode="External"/><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563C8-597A-5849-97A6-F96DBAA03AEB}"/>
              </a:ext>
            </a:extLst>
          </p:cNvPr>
          <p:cNvSpPr>
            <a:spLocks noGrp="1"/>
          </p:cNvSpPr>
          <p:nvPr>
            <p:ph type="ctrTitle"/>
          </p:nvPr>
        </p:nvSpPr>
        <p:spPr>
          <a:xfrm>
            <a:off x="1676401" y="4490568"/>
            <a:ext cx="10609729" cy="1348381"/>
          </a:xfrm>
        </p:spPr>
        <p:txBody>
          <a:bodyPr>
            <a:noAutofit/>
          </a:bodyPr>
          <a:lstStyle/>
          <a:p>
            <a:pPr algn="ctr"/>
            <a:r>
              <a:rPr lang="en-US" sz="3200" b="1" dirty="0"/>
              <a:t>Galveston County Consolidation Drainage District’s (GCCDD) </a:t>
            </a:r>
            <a:br>
              <a:rPr lang="en-US" sz="3200" b="1" dirty="0"/>
            </a:br>
            <a:br>
              <a:rPr lang="en-US" sz="3200" b="1" dirty="0"/>
            </a:br>
            <a:r>
              <a:rPr lang="en-US" sz="3200" b="1" dirty="0"/>
              <a:t>Goal, Maintenance, and Projects</a:t>
            </a:r>
          </a:p>
        </p:txBody>
      </p:sp>
      <p:pic>
        <p:nvPicPr>
          <p:cNvPr id="2050" name="Picture 2" descr="See the source image">
            <a:extLst>
              <a:ext uri="{FF2B5EF4-FFF2-40B4-BE49-F238E27FC236}">
                <a16:creationId xmlns:a16="http://schemas.microsoft.com/office/drawing/2014/main" id="{F3A45D9E-E31D-4CC0-8721-F00757B33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396" y="157731"/>
            <a:ext cx="3586320" cy="341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674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5FA9-458F-5840-B8C0-282EDD804609}"/>
              </a:ext>
            </a:extLst>
          </p:cNvPr>
          <p:cNvSpPr>
            <a:spLocks noGrp="1"/>
          </p:cNvSpPr>
          <p:nvPr>
            <p:ph type="title"/>
          </p:nvPr>
        </p:nvSpPr>
        <p:spPr>
          <a:xfrm>
            <a:off x="2592924" y="624110"/>
            <a:ext cx="8911687" cy="818928"/>
          </a:xfrm>
        </p:spPr>
        <p:txBody>
          <a:bodyPr/>
          <a:lstStyle/>
          <a:p>
            <a:r>
              <a:rPr lang="en-US" b="1" dirty="0"/>
              <a:t>Projects</a:t>
            </a:r>
          </a:p>
        </p:txBody>
      </p:sp>
      <p:sp>
        <p:nvSpPr>
          <p:cNvPr id="9" name="TextBox 8">
            <a:extLst>
              <a:ext uri="{FF2B5EF4-FFF2-40B4-BE49-F238E27FC236}">
                <a16:creationId xmlns:a16="http://schemas.microsoft.com/office/drawing/2014/main" id="{BB0DEBA9-4A82-F444-8409-59DA48275577}"/>
              </a:ext>
            </a:extLst>
          </p:cNvPr>
          <p:cNvSpPr txBox="1"/>
          <p:nvPr/>
        </p:nvSpPr>
        <p:spPr>
          <a:xfrm>
            <a:off x="2608450" y="1212205"/>
            <a:ext cx="4113071" cy="461665"/>
          </a:xfrm>
          <a:prstGeom prst="rect">
            <a:avLst/>
          </a:prstGeom>
          <a:noFill/>
        </p:spPr>
        <p:txBody>
          <a:bodyPr wrap="square" rtlCol="0">
            <a:spAutoFit/>
          </a:bodyPr>
          <a:lstStyle/>
          <a:p>
            <a:r>
              <a:rPr lang="en-US" sz="2400" b="1" dirty="0"/>
              <a:t>Development Standards</a:t>
            </a:r>
          </a:p>
        </p:txBody>
      </p:sp>
      <p:sp>
        <p:nvSpPr>
          <p:cNvPr id="4" name="Content Placeholder 3">
            <a:extLst>
              <a:ext uri="{FF2B5EF4-FFF2-40B4-BE49-F238E27FC236}">
                <a16:creationId xmlns:a16="http://schemas.microsoft.com/office/drawing/2014/main" id="{549185C3-B9F0-4814-91C1-5E9FD2D2D4F3}"/>
              </a:ext>
            </a:extLst>
          </p:cNvPr>
          <p:cNvSpPr>
            <a:spLocks noGrp="1"/>
          </p:cNvSpPr>
          <p:nvPr>
            <p:ph sz="half" idx="2"/>
          </p:nvPr>
        </p:nvSpPr>
        <p:spPr>
          <a:xfrm>
            <a:off x="6901989" y="2377107"/>
            <a:ext cx="4313864" cy="3777622"/>
          </a:xfrm>
        </p:spPr>
        <p:txBody>
          <a:bodyPr>
            <a:noAutofit/>
          </a:bodyPr>
          <a:lstStyle/>
          <a:p>
            <a:r>
              <a:rPr lang="en-US" sz="2200" dirty="0"/>
              <a:t>GCCDD has developed a set of engineering storm water drainage standards that developers must follow to ensure that no new development project increase storm water flow to the creeks. </a:t>
            </a:r>
          </a:p>
        </p:txBody>
      </p:sp>
      <p:pic>
        <p:nvPicPr>
          <p:cNvPr id="7" name="Content Placeholder 6">
            <a:extLst>
              <a:ext uri="{FF2B5EF4-FFF2-40B4-BE49-F238E27FC236}">
                <a16:creationId xmlns:a16="http://schemas.microsoft.com/office/drawing/2014/main" id="{1EE15FE2-87C7-4B2F-8EA1-AAA29B095420}"/>
              </a:ext>
            </a:extLst>
          </p:cNvPr>
          <p:cNvPicPr>
            <a:picLocks noGrp="1" noChangeAspect="1"/>
          </p:cNvPicPr>
          <p:nvPr>
            <p:ph sz="half" idx="1"/>
          </p:nvPr>
        </p:nvPicPr>
        <p:blipFill>
          <a:blip r:embed="rId2"/>
          <a:stretch>
            <a:fillRect/>
          </a:stretch>
        </p:blipFill>
        <p:spPr>
          <a:xfrm>
            <a:off x="2538276" y="2091977"/>
            <a:ext cx="4183245" cy="4347882"/>
          </a:xfrm>
        </p:spPr>
      </p:pic>
    </p:spTree>
    <p:extLst>
      <p:ext uri="{BB962C8B-B14F-4D97-AF65-F5344CB8AC3E}">
        <p14:creationId xmlns:p14="http://schemas.microsoft.com/office/powerpoint/2010/main" val="761596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5FA9-458F-5840-B8C0-282EDD804609}"/>
              </a:ext>
            </a:extLst>
          </p:cNvPr>
          <p:cNvSpPr>
            <a:spLocks noGrp="1"/>
          </p:cNvSpPr>
          <p:nvPr>
            <p:ph type="title"/>
          </p:nvPr>
        </p:nvSpPr>
        <p:spPr>
          <a:xfrm>
            <a:off x="2592924" y="624110"/>
            <a:ext cx="8911687" cy="818928"/>
          </a:xfrm>
        </p:spPr>
        <p:txBody>
          <a:bodyPr/>
          <a:lstStyle/>
          <a:p>
            <a:r>
              <a:rPr lang="en-US" b="1" dirty="0"/>
              <a:t>Projects</a:t>
            </a:r>
          </a:p>
        </p:txBody>
      </p:sp>
      <p:sp>
        <p:nvSpPr>
          <p:cNvPr id="11" name="TextBox 10">
            <a:extLst>
              <a:ext uri="{FF2B5EF4-FFF2-40B4-BE49-F238E27FC236}">
                <a16:creationId xmlns:a16="http://schemas.microsoft.com/office/drawing/2014/main" id="{A9B1593C-D3C7-9E41-A998-CF48A693B1FB}"/>
              </a:ext>
            </a:extLst>
          </p:cNvPr>
          <p:cNvSpPr txBox="1"/>
          <p:nvPr/>
        </p:nvSpPr>
        <p:spPr>
          <a:xfrm>
            <a:off x="2592924" y="1294281"/>
            <a:ext cx="5802658" cy="461665"/>
          </a:xfrm>
          <a:prstGeom prst="rect">
            <a:avLst/>
          </a:prstGeom>
          <a:noFill/>
        </p:spPr>
        <p:txBody>
          <a:bodyPr wrap="square" rtlCol="0">
            <a:spAutoFit/>
          </a:bodyPr>
          <a:lstStyle/>
          <a:p>
            <a:r>
              <a:rPr lang="en-US" sz="2400" b="1" dirty="0"/>
              <a:t>Development Reviews &amp; Approval</a:t>
            </a:r>
          </a:p>
        </p:txBody>
      </p:sp>
      <p:sp>
        <p:nvSpPr>
          <p:cNvPr id="6" name="Content Placeholder 5">
            <a:extLst>
              <a:ext uri="{FF2B5EF4-FFF2-40B4-BE49-F238E27FC236}">
                <a16:creationId xmlns:a16="http://schemas.microsoft.com/office/drawing/2014/main" id="{4860694D-BB20-431F-874B-48566CFF14F1}"/>
              </a:ext>
            </a:extLst>
          </p:cNvPr>
          <p:cNvSpPr>
            <a:spLocks noGrp="1"/>
          </p:cNvSpPr>
          <p:nvPr>
            <p:ph sz="half" idx="2"/>
          </p:nvPr>
        </p:nvSpPr>
        <p:spPr>
          <a:xfrm>
            <a:off x="6786789" y="2373728"/>
            <a:ext cx="4313864" cy="3860161"/>
          </a:xfrm>
        </p:spPr>
        <p:txBody>
          <a:bodyPr>
            <a:normAutofit/>
          </a:bodyPr>
          <a:lstStyle/>
          <a:p>
            <a:r>
              <a:rPr lang="en-US" sz="2200" dirty="0"/>
              <a:t>The GCCDD’s Manager, Engineers, and Directors meet every 2</a:t>
            </a:r>
            <a:r>
              <a:rPr lang="en-US" sz="2200" baseline="30000" dirty="0"/>
              <a:t>nd</a:t>
            </a:r>
            <a:r>
              <a:rPr lang="en-US" sz="2200" dirty="0"/>
              <a:t> and 4</a:t>
            </a:r>
            <a:r>
              <a:rPr lang="en-US" sz="2200" baseline="30000" dirty="0"/>
              <a:t>th</a:t>
            </a:r>
            <a:r>
              <a:rPr lang="en-US" sz="2200" dirty="0"/>
              <a:t> Tuesday of the month to review, comment on, approve or deny new construction projects for compliance with the GCCDD Engineering standard requirements. </a:t>
            </a:r>
          </a:p>
        </p:txBody>
      </p:sp>
      <p:pic>
        <p:nvPicPr>
          <p:cNvPr id="5" name="Picture 4">
            <a:extLst>
              <a:ext uri="{FF2B5EF4-FFF2-40B4-BE49-F238E27FC236}">
                <a16:creationId xmlns:a16="http://schemas.microsoft.com/office/drawing/2014/main" id="{26DBA599-7B5A-411E-98CB-AFBB8AC1BD94}"/>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94329" y="2530520"/>
            <a:ext cx="4746811" cy="3620831"/>
          </a:xfrm>
          <a:prstGeom prst="rect">
            <a:avLst/>
          </a:prstGeom>
          <a:noFill/>
          <a:ln>
            <a:noFill/>
          </a:ln>
        </p:spPr>
      </p:pic>
    </p:spTree>
    <p:extLst>
      <p:ext uri="{BB962C8B-B14F-4D97-AF65-F5344CB8AC3E}">
        <p14:creationId xmlns:p14="http://schemas.microsoft.com/office/powerpoint/2010/main" val="47486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719A5-0F63-4F46-8560-6F7C7C9C1A50}"/>
              </a:ext>
            </a:extLst>
          </p:cNvPr>
          <p:cNvSpPr>
            <a:spLocks noGrp="1"/>
          </p:cNvSpPr>
          <p:nvPr>
            <p:ph type="title"/>
          </p:nvPr>
        </p:nvSpPr>
        <p:spPr/>
        <p:txBody>
          <a:bodyPr/>
          <a:lstStyle/>
          <a:p>
            <a:r>
              <a:rPr lang="en-US" b="1" dirty="0"/>
              <a:t>Projects</a:t>
            </a:r>
          </a:p>
        </p:txBody>
      </p:sp>
      <p:sp>
        <p:nvSpPr>
          <p:cNvPr id="9" name="TextBox 8">
            <a:extLst>
              <a:ext uri="{FF2B5EF4-FFF2-40B4-BE49-F238E27FC236}">
                <a16:creationId xmlns:a16="http://schemas.microsoft.com/office/drawing/2014/main" id="{66763370-994C-5543-975A-5B975F41A5D2}"/>
              </a:ext>
            </a:extLst>
          </p:cNvPr>
          <p:cNvSpPr txBox="1"/>
          <p:nvPr/>
        </p:nvSpPr>
        <p:spPr>
          <a:xfrm>
            <a:off x="2592924" y="1199585"/>
            <a:ext cx="6778936" cy="461665"/>
          </a:xfrm>
          <a:prstGeom prst="rect">
            <a:avLst/>
          </a:prstGeom>
          <a:noFill/>
        </p:spPr>
        <p:txBody>
          <a:bodyPr wrap="square" rtlCol="0">
            <a:spAutoFit/>
          </a:bodyPr>
          <a:lstStyle/>
          <a:p>
            <a:r>
              <a:rPr lang="en-US" sz="2400" b="1" dirty="0"/>
              <a:t>Purchasing Land for Detention Opportunity</a:t>
            </a:r>
          </a:p>
        </p:txBody>
      </p:sp>
      <p:sp>
        <p:nvSpPr>
          <p:cNvPr id="6" name="Content Placeholder 5">
            <a:extLst>
              <a:ext uri="{FF2B5EF4-FFF2-40B4-BE49-F238E27FC236}">
                <a16:creationId xmlns:a16="http://schemas.microsoft.com/office/drawing/2014/main" id="{A07D2F30-E3B1-4709-84E2-6BA154F0E445}"/>
              </a:ext>
            </a:extLst>
          </p:cNvPr>
          <p:cNvSpPr>
            <a:spLocks noGrp="1"/>
          </p:cNvSpPr>
          <p:nvPr>
            <p:ph sz="half" idx="2"/>
          </p:nvPr>
        </p:nvSpPr>
        <p:spPr>
          <a:xfrm>
            <a:off x="7048767" y="2231297"/>
            <a:ext cx="4779056" cy="3777622"/>
          </a:xfrm>
        </p:spPr>
        <p:txBody>
          <a:bodyPr>
            <a:noAutofit/>
          </a:bodyPr>
          <a:lstStyle/>
          <a:p>
            <a:r>
              <a:rPr lang="en-US" sz="2200" dirty="0"/>
              <a:t>The City of Friendswood and GCCDD look for opportunities to purchase land on the creeks that will provide additional storm water storage.</a:t>
            </a:r>
          </a:p>
          <a:p>
            <a:r>
              <a:rPr lang="en-US" sz="2200" dirty="0"/>
              <a:t>Most of the existing land used for storm water storage was purchased via the flood buy out program, which includes the Clearview and Harold Whitaker Storm Water Detention areas. </a:t>
            </a:r>
          </a:p>
        </p:txBody>
      </p:sp>
      <p:pic>
        <p:nvPicPr>
          <p:cNvPr id="4" name="Picture 2">
            <a:extLst>
              <a:ext uri="{FF2B5EF4-FFF2-40B4-BE49-F238E27FC236}">
                <a16:creationId xmlns:a16="http://schemas.microsoft.com/office/drawing/2014/main" id="{2ACC9456-4895-4D6D-99B2-0D4A168F59E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99447" y="2368975"/>
            <a:ext cx="4228284" cy="317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8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6FB-5E4C-8E41-A370-BAFFABF4481A}"/>
              </a:ext>
            </a:extLst>
          </p:cNvPr>
          <p:cNvSpPr>
            <a:spLocks noGrp="1"/>
          </p:cNvSpPr>
          <p:nvPr>
            <p:ph type="title"/>
          </p:nvPr>
        </p:nvSpPr>
        <p:spPr>
          <a:xfrm>
            <a:off x="2466633" y="202026"/>
            <a:ext cx="8911687" cy="743128"/>
          </a:xfrm>
        </p:spPr>
        <p:txBody>
          <a:bodyPr/>
          <a:lstStyle/>
          <a:p>
            <a:r>
              <a:rPr lang="en-US" b="1" dirty="0"/>
              <a:t>Projects</a:t>
            </a:r>
          </a:p>
        </p:txBody>
      </p:sp>
      <p:sp>
        <p:nvSpPr>
          <p:cNvPr id="5" name="TextBox 4">
            <a:extLst>
              <a:ext uri="{FF2B5EF4-FFF2-40B4-BE49-F238E27FC236}">
                <a16:creationId xmlns:a16="http://schemas.microsoft.com/office/drawing/2014/main" id="{3E3ED29A-2B61-8646-90DC-1D76BA490B11}"/>
              </a:ext>
            </a:extLst>
          </p:cNvPr>
          <p:cNvSpPr txBox="1"/>
          <p:nvPr/>
        </p:nvSpPr>
        <p:spPr>
          <a:xfrm>
            <a:off x="2466633" y="781006"/>
            <a:ext cx="6620746" cy="461665"/>
          </a:xfrm>
          <a:prstGeom prst="rect">
            <a:avLst/>
          </a:prstGeom>
          <a:noFill/>
        </p:spPr>
        <p:txBody>
          <a:bodyPr wrap="square" rtlCol="0">
            <a:spAutoFit/>
          </a:bodyPr>
          <a:lstStyle/>
          <a:p>
            <a:r>
              <a:rPr lang="en-US" sz="2400" b="1" dirty="0"/>
              <a:t>Baker Road Regional Detention Basin</a:t>
            </a:r>
          </a:p>
        </p:txBody>
      </p:sp>
      <p:sp>
        <p:nvSpPr>
          <p:cNvPr id="4" name="Content Placeholder 3">
            <a:extLst>
              <a:ext uri="{FF2B5EF4-FFF2-40B4-BE49-F238E27FC236}">
                <a16:creationId xmlns:a16="http://schemas.microsoft.com/office/drawing/2014/main" id="{FD4D7016-6C1A-4EE1-8F3C-829951A69E4A}"/>
              </a:ext>
            </a:extLst>
          </p:cNvPr>
          <p:cNvSpPr>
            <a:spLocks noGrp="1"/>
          </p:cNvSpPr>
          <p:nvPr>
            <p:ph sz="half" idx="2"/>
          </p:nvPr>
        </p:nvSpPr>
        <p:spPr>
          <a:xfrm>
            <a:off x="6537366" y="1540189"/>
            <a:ext cx="5587340" cy="3777622"/>
          </a:xfrm>
        </p:spPr>
        <p:txBody>
          <a:bodyPr>
            <a:noAutofit/>
          </a:bodyPr>
          <a:lstStyle/>
          <a:p>
            <a:r>
              <a:rPr lang="en-US" sz="2200" dirty="0"/>
              <a:t>The storm water basin is located on Coward’s Creek. It was built and is managed by the GCCDD.</a:t>
            </a:r>
          </a:p>
          <a:p>
            <a:r>
              <a:rPr lang="en-US" sz="2200" dirty="0"/>
              <a:t>The basin can hold 300 acre feet of water. An acre foot is the amount of water required to cover 1 acre of land 1 foot deep.</a:t>
            </a:r>
          </a:p>
          <a:p>
            <a:r>
              <a:rPr lang="en-US" sz="2200" dirty="0"/>
              <a:t>The basin is an example of off-line storm water storage. Off-line storage allows flood stage creek water to enter the basin and remain captured until the flooding threat has decreased. Then the water is allowed to flow back into the creek. </a:t>
            </a:r>
          </a:p>
        </p:txBody>
      </p:sp>
      <p:pic>
        <p:nvPicPr>
          <p:cNvPr id="10" name="Picture 2">
            <a:extLst>
              <a:ext uri="{FF2B5EF4-FFF2-40B4-BE49-F238E27FC236}">
                <a16:creationId xmlns:a16="http://schemas.microsoft.com/office/drawing/2014/main" id="{1CAD5CC0-C1F6-4099-BB28-FA4C1B07EF8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41560" y="1774725"/>
            <a:ext cx="4411398" cy="3308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30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E570-3C3B-4CF0-B6D2-125A792AF8A7}"/>
              </a:ext>
            </a:extLst>
          </p:cNvPr>
          <p:cNvSpPr>
            <a:spLocks noGrp="1"/>
          </p:cNvSpPr>
          <p:nvPr>
            <p:ph type="title"/>
          </p:nvPr>
        </p:nvSpPr>
        <p:spPr>
          <a:xfrm>
            <a:off x="2592924" y="624110"/>
            <a:ext cx="8911687" cy="845236"/>
          </a:xfrm>
        </p:spPr>
        <p:txBody>
          <a:bodyPr/>
          <a:lstStyle/>
          <a:p>
            <a:r>
              <a:rPr lang="en-US" b="1" dirty="0"/>
              <a:t>Projects</a:t>
            </a:r>
          </a:p>
        </p:txBody>
      </p:sp>
      <p:sp>
        <p:nvSpPr>
          <p:cNvPr id="4" name="Content Placeholder 3">
            <a:extLst>
              <a:ext uri="{FF2B5EF4-FFF2-40B4-BE49-F238E27FC236}">
                <a16:creationId xmlns:a16="http://schemas.microsoft.com/office/drawing/2014/main" id="{98A60647-9109-44B3-AD9F-7B8A5E08D1D3}"/>
              </a:ext>
            </a:extLst>
          </p:cNvPr>
          <p:cNvSpPr>
            <a:spLocks noGrp="1"/>
          </p:cNvSpPr>
          <p:nvPr>
            <p:ph sz="half" idx="2"/>
          </p:nvPr>
        </p:nvSpPr>
        <p:spPr/>
        <p:txBody>
          <a:bodyPr>
            <a:normAutofit fontScale="92500" lnSpcReduction="20000"/>
          </a:bodyPr>
          <a:lstStyle/>
          <a:p>
            <a:r>
              <a:rPr lang="en-US" sz="2400" dirty="0"/>
              <a:t>The 33 acre basin was built and is managed by the GCCDD.</a:t>
            </a:r>
          </a:p>
          <a:p>
            <a:r>
              <a:rPr lang="en-US" sz="2400" dirty="0"/>
              <a:t>The basin has a capacity of 250 acre feet of water.</a:t>
            </a:r>
          </a:p>
          <a:p>
            <a:r>
              <a:rPr lang="en-US" sz="2400" dirty="0"/>
              <a:t>Chigger Creek Basin is an off-line storm water storage facility which captures water during creek flooding and release it when the flooding threat has dissipated. </a:t>
            </a:r>
          </a:p>
          <a:p>
            <a:endParaRPr lang="en-US" dirty="0"/>
          </a:p>
        </p:txBody>
      </p:sp>
      <p:sp>
        <p:nvSpPr>
          <p:cNvPr id="5" name="TextBox 4">
            <a:extLst>
              <a:ext uri="{FF2B5EF4-FFF2-40B4-BE49-F238E27FC236}">
                <a16:creationId xmlns:a16="http://schemas.microsoft.com/office/drawing/2014/main" id="{D07E7654-77D8-4C64-8995-89E146FF1490}"/>
              </a:ext>
            </a:extLst>
          </p:cNvPr>
          <p:cNvSpPr txBox="1"/>
          <p:nvPr/>
        </p:nvSpPr>
        <p:spPr>
          <a:xfrm>
            <a:off x="2592924" y="1238513"/>
            <a:ext cx="6262064" cy="461665"/>
          </a:xfrm>
          <a:prstGeom prst="rect">
            <a:avLst/>
          </a:prstGeom>
          <a:noFill/>
        </p:spPr>
        <p:txBody>
          <a:bodyPr wrap="square" rtlCol="0">
            <a:spAutoFit/>
          </a:bodyPr>
          <a:lstStyle/>
          <a:p>
            <a:r>
              <a:rPr lang="en-US" sz="2400" b="1" dirty="0"/>
              <a:t>Chigger Creek Regional Detention Basin</a:t>
            </a:r>
          </a:p>
        </p:txBody>
      </p:sp>
      <p:pic>
        <p:nvPicPr>
          <p:cNvPr id="2050" name="Picture 2">
            <a:extLst>
              <a:ext uri="{FF2B5EF4-FFF2-40B4-BE49-F238E27FC236}">
                <a16:creationId xmlns:a16="http://schemas.microsoft.com/office/drawing/2014/main" id="{9CEEC34F-411C-4A86-86EC-C4ED9CB2CAD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384495" y="2247712"/>
            <a:ext cx="4391786" cy="3293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939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6FB-5E4C-8E41-A370-BAFFABF4481A}"/>
              </a:ext>
            </a:extLst>
          </p:cNvPr>
          <p:cNvSpPr>
            <a:spLocks noGrp="1"/>
          </p:cNvSpPr>
          <p:nvPr>
            <p:ph type="title"/>
          </p:nvPr>
        </p:nvSpPr>
        <p:spPr>
          <a:xfrm>
            <a:off x="2180694" y="585372"/>
            <a:ext cx="8911687" cy="743128"/>
          </a:xfrm>
        </p:spPr>
        <p:txBody>
          <a:bodyPr/>
          <a:lstStyle/>
          <a:p>
            <a:r>
              <a:rPr lang="en-US" b="1" dirty="0"/>
              <a:t>Projects</a:t>
            </a:r>
          </a:p>
        </p:txBody>
      </p:sp>
      <p:sp>
        <p:nvSpPr>
          <p:cNvPr id="6" name="TextBox 5">
            <a:extLst>
              <a:ext uri="{FF2B5EF4-FFF2-40B4-BE49-F238E27FC236}">
                <a16:creationId xmlns:a16="http://schemas.microsoft.com/office/drawing/2014/main" id="{507A9A29-79C4-5F44-9E6A-1B7964A69F48}"/>
              </a:ext>
            </a:extLst>
          </p:cNvPr>
          <p:cNvSpPr txBox="1"/>
          <p:nvPr/>
        </p:nvSpPr>
        <p:spPr>
          <a:xfrm>
            <a:off x="2180694" y="1185050"/>
            <a:ext cx="8779615" cy="461665"/>
          </a:xfrm>
          <a:prstGeom prst="rect">
            <a:avLst/>
          </a:prstGeom>
          <a:noFill/>
        </p:spPr>
        <p:txBody>
          <a:bodyPr wrap="square" rtlCol="0">
            <a:spAutoFit/>
          </a:bodyPr>
          <a:lstStyle/>
          <a:p>
            <a:r>
              <a:rPr lang="en-US" sz="2400" b="1" dirty="0"/>
              <a:t>Harold Whitaker Storm Water Basin</a:t>
            </a:r>
          </a:p>
        </p:txBody>
      </p:sp>
      <p:sp>
        <p:nvSpPr>
          <p:cNvPr id="12" name="Content Placeholder 5">
            <a:extLst>
              <a:ext uri="{FF2B5EF4-FFF2-40B4-BE49-F238E27FC236}">
                <a16:creationId xmlns:a16="http://schemas.microsoft.com/office/drawing/2014/main" id="{FAD5CAA3-4602-714F-9A4C-77524DF04EFE}"/>
              </a:ext>
            </a:extLst>
          </p:cNvPr>
          <p:cNvSpPr txBox="1">
            <a:spLocks/>
          </p:cNvSpPr>
          <p:nvPr/>
        </p:nvSpPr>
        <p:spPr>
          <a:xfrm>
            <a:off x="6353538" y="1768603"/>
            <a:ext cx="5138008" cy="29087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2000" dirty="0"/>
          </a:p>
          <a:p>
            <a:r>
              <a:rPr lang="en-US" sz="2200" dirty="0"/>
              <a:t>This Clear Creek in-line storage area was a joint effort between the City of Friendswood and the GCCDD.   It was built by removing 110,000 truck loads of dirt. The resulting capacity is  800 acre feet of storage.</a:t>
            </a:r>
          </a:p>
          <a:p>
            <a:r>
              <a:rPr lang="en-US" sz="2200" dirty="0"/>
              <a:t>In-line storage is achieved by lowering the creek bank to the ordinary high water level and moving the bank away from the creek channel.</a:t>
            </a:r>
          </a:p>
        </p:txBody>
      </p:sp>
      <p:pic>
        <p:nvPicPr>
          <p:cNvPr id="5122" name="Picture 2">
            <a:extLst>
              <a:ext uri="{FF2B5EF4-FFF2-40B4-BE49-F238E27FC236}">
                <a16:creationId xmlns:a16="http://schemas.microsoft.com/office/drawing/2014/main" id="{7EE33EE9-BE55-4D87-984E-B093D0FD9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278" y="2106509"/>
            <a:ext cx="4610722" cy="345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758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6488D-D8F1-C645-BA0F-0E377DEBA177}"/>
              </a:ext>
            </a:extLst>
          </p:cNvPr>
          <p:cNvSpPr>
            <a:spLocks noGrp="1"/>
          </p:cNvSpPr>
          <p:nvPr>
            <p:ph type="title"/>
          </p:nvPr>
        </p:nvSpPr>
        <p:spPr>
          <a:xfrm>
            <a:off x="2080230" y="646440"/>
            <a:ext cx="8911687" cy="791331"/>
          </a:xfrm>
        </p:spPr>
        <p:txBody>
          <a:bodyPr/>
          <a:lstStyle/>
          <a:p>
            <a:r>
              <a:rPr lang="en-US" b="1" dirty="0"/>
              <a:t>Projects</a:t>
            </a:r>
          </a:p>
        </p:txBody>
      </p:sp>
      <p:sp>
        <p:nvSpPr>
          <p:cNvPr id="5" name="TextBox 4">
            <a:extLst>
              <a:ext uri="{FF2B5EF4-FFF2-40B4-BE49-F238E27FC236}">
                <a16:creationId xmlns:a16="http://schemas.microsoft.com/office/drawing/2014/main" id="{6C5EE0CF-0764-FC44-9282-C80EA50755F2}"/>
              </a:ext>
            </a:extLst>
          </p:cNvPr>
          <p:cNvSpPr txBox="1"/>
          <p:nvPr/>
        </p:nvSpPr>
        <p:spPr>
          <a:xfrm>
            <a:off x="2103077" y="1266476"/>
            <a:ext cx="4249620" cy="461665"/>
          </a:xfrm>
          <a:prstGeom prst="rect">
            <a:avLst/>
          </a:prstGeom>
          <a:noFill/>
        </p:spPr>
        <p:txBody>
          <a:bodyPr wrap="square" rtlCol="0">
            <a:spAutoFit/>
          </a:bodyPr>
          <a:lstStyle/>
          <a:p>
            <a:r>
              <a:rPr lang="en-US" sz="2400" b="1" dirty="0"/>
              <a:t>Clearview Detention Basin</a:t>
            </a:r>
          </a:p>
        </p:txBody>
      </p:sp>
      <p:sp>
        <p:nvSpPr>
          <p:cNvPr id="4" name="Content Placeholder 3">
            <a:extLst>
              <a:ext uri="{FF2B5EF4-FFF2-40B4-BE49-F238E27FC236}">
                <a16:creationId xmlns:a16="http://schemas.microsoft.com/office/drawing/2014/main" id="{EAF66646-8E31-7F4D-9C7E-DB9AB8DE6B81}"/>
              </a:ext>
            </a:extLst>
          </p:cNvPr>
          <p:cNvSpPr>
            <a:spLocks noGrp="1"/>
          </p:cNvSpPr>
          <p:nvPr>
            <p:ph sz="half" idx="2"/>
          </p:nvPr>
        </p:nvSpPr>
        <p:spPr>
          <a:xfrm>
            <a:off x="7108301" y="2439235"/>
            <a:ext cx="4743954" cy="3421920"/>
          </a:xfrm>
        </p:spPr>
        <p:txBody>
          <a:bodyPr>
            <a:noAutofit/>
          </a:bodyPr>
          <a:lstStyle/>
          <a:p>
            <a:r>
              <a:rPr lang="en-US" sz="2200" dirty="0"/>
              <a:t>The south bank of Clear Creek at the end of Clearview is being lowered to the normal high water level and moved away from the creek channel.</a:t>
            </a:r>
          </a:p>
          <a:p>
            <a:r>
              <a:rPr lang="en-US" sz="2200" dirty="0"/>
              <a:t>40 acre feet of in-line storage is achieved by this project. </a:t>
            </a:r>
          </a:p>
          <a:p>
            <a:endParaRPr lang="en-US" sz="2200" dirty="0"/>
          </a:p>
        </p:txBody>
      </p:sp>
      <p:pic>
        <p:nvPicPr>
          <p:cNvPr id="6" name="Picture 2">
            <a:extLst>
              <a:ext uri="{FF2B5EF4-FFF2-40B4-BE49-F238E27FC236}">
                <a16:creationId xmlns:a16="http://schemas.microsoft.com/office/drawing/2014/main" id="{452DB428-8A9A-43E2-9060-D4C61D793B7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10800000">
            <a:off x="2103077" y="2497476"/>
            <a:ext cx="4484904" cy="336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688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ECD8-1B2A-E04A-983E-76FF80DABDAE}"/>
              </a:ext>
            </a:extLst>
          </p:cNvPr>
          <p:cNvSpPr>
            <a:spLocks noGrp="1"/>
          </p:cNvSpPr>
          <p:nvPr>
            <p:ph type="title"/>
          </p:nvPr>
        </p:nvSpPr>
        <p:spPr>
          <a:xfrm>
            <a:off x="2592924" y="624110"/>
            <a:ext cx="8911687" cy="828909"/>
          </a:xfrm>
        </p:spPr>
        <p:txBody>
          <a:bodyPr/>
          <a:lstStyle/>
          <a:p>
            <a:r>
              <a:rPr lang="en-US" b="1" dirty="0"/>
              <a:t>Projects</a:t>
            </a:r>
          </a:p>
        </p:txBody>
      </p:sp>
      <p:sp>
        <p:nvSpPr>
          <p:cNvPr id="5" name="TextBox 4">
            <a:extLst>
              <a:ext uri="{FF2B5EF4-FFF2-40B4-BE49-F238E27FC236}">
                <a16:creationId xmlns:a16="http://schemas.microsoft.com/office/drawing/2014/main" id="{524181AC-89DD-A64C-AE4E-63AD02E36755}"/>
              </a:ext>
            </a:extLst>
          </p:cNvPr>
          <p:cNvSpPr txBox="1"/>
          <p:nvPr/>
        </p:nvSpPr>
        <p:spPr>
          <a:xfrm>
            <a:off x="2592924" y="1350467"/>
            <a:ext cx="7363681" cy="461665"/>
          </a:xfrm>
          <a:prstGeom prst="rect">
            <a:avLst/>
          </a:prstGeom>
          <a:noFill/>
        </p:spPr>
        <p:txBody>
          <a:bodyPr wrap="square" rtlCol="0">
            <a:spAutoFit/>
          </a:bodyPr>
          <a:lstStyle/>
          <a:p>
            <a:r>
              <a:rPr lang="en-US" sz="2400" b="1" dirty="0"/>
              <a:t>Mary’s Creek Foot Bridge Replacement</a:t>
            </a:r>
          </a:p>
        </p:txBody>
      </p:sp>
      <p:pic>
        <p:nvPicPr>
          <p:cNvPr id="9" name="Content Placeholder 8">
            <a:extLst>
              <a:ext uri="{FF2B5EF4-FFF2-40B4-BE49-F238E27FC236}">
                <a16:creationId xmlns:a16="http://schemas.microsoft.com/office/drawing/2014/main" id="{5F4953DA-C8DB-C84A-B9FC-0A4A02809734}"/>
              </a:ext>
            </a:extLst>
          </p:cNvPr>
          <p:cNvPicPr>
            <a:picLocks noGrp="1" noChangeAspect="1"/>
          </p:cNvPicPr>
          <p:nvPr>
            <p:ph sz="half" idx="1"/>
          </p:nvPr>
        </p:nvPicPr>
        <p:blipFill>
          <a:blip r:embed="rId2"/>
          <a:stretch>
            <a:fillRect/>
          </a:stretch>
        </p:blipFill>
        <p:spPr>
          <a:xfrm rot="5400000">
            <a:off x="2785139" y="1789961"/>
            <a:ext cx="3065966" cy="4255466"/>
          </a:xfrm>
        </p:spPr>
      </p:pic>
      <p:sp>
        <p:nvSpPr>
          <p:cNvPr id="13" name="Content Placeholder 3">
            <a:extLst>
              <a:ext uri="{FF2B5EF4-FFF2-40B4-BE49-F238E27FC236}">
                <a16:creationId xmlns:a16="http://schemas.microsoft.com/office/drawing/2014/main" id="{432A28C1-CBDB-CB48-8122-93B671D3A6C0}"/>
              </a:ext>
            </a:extLst>
          </p:cNvPr>
          <p:cNvSpPr txBox="1">
            <a:spLocks/>
          </p:cNvSpPr>
          <p:nvPr/>
        </p:nvSpPr>
        <p:spPr>
          <a:xfrm>
            <a:off x="7402085" y="2385284"/>
            <a:ext cx="4313864" cy="20874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200" dirty="0"/>
              <a:t>Since the existing Mary’s Creek foot bridge accumulates debris, it needs to be replaced with a higher free span bridge to ensure maximum creek flow. </a:t>
            </a:r>
          </a:p>
        </p:txBody>
      </p:sp>
    </p:spTree>
    <p:extLst>
      <p:ext uri="{BB962C8B-B14F-4D97-AF65-F5344CB8AC3E}">
        <p14:creationId xmlns:p14="http://schemas.microsoft.com/office/powerpoint/2010/main" val="2318650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ECD8-1B2A-E04A-983E-76FF80DABDAE}"/>
              </a:ext>
            </a:extLst>
          </p:cNvPr>
          <p:cNvSpPr>
            <a:spLocks noGrp="1"/>
          </p:cNvSpPr>
          <p:nvPr>
            <p:ph type="title"/>
          </p:nvPr>
        </p:nvSpPr>
        <p:spPr>
          <a:xfrm>
            <a:off x="2592924" y="624110"/>
            <a:ext cx="8911687" cy="828909"/>
          </a:xfrm>
        </p:spPr>
        <p:txBody>
          <a:bodyPr/>
          <a:lstStyle/>
          <a:p>
            <a:r>
              <a:rPr lang="en-US" b="1" dirty="0"/>
              <a:t>Projects</a:t>
            </a:r>
          </a:p>
        </p:txBody>
      </p:sp>
      <p:sp>
        <p:nvSpPr>
          <p:cNvPr id="5" name="TextBox 4">
            <a:extLst>
              <a:ext uri="{FF2B5EF4-FFF2-40B4-BE49-F238E27FC236}">
                <a16:creationId xmlns:a16="http://schemas.microsoft.com/office/drawing/2014/main" id="{524181AC-89DD-A64C-AE4E-63AD02E36755}"/>
              </a:ext>
            </a:extLst>
          </p:cNvPr>
          <p:cNvSpPr txBox="1"/>
          <p:nvPr/>
        </p:nvSpPr>
        <p:spPr>
          <a:xfrm>
            <a:off x="2592924" y="1350467"/>
            <a:ext cx="7363681" cy="461665"/>
          </a:xfrm>
          <a:prstGeom prst="rect">
            <a:avLst/>
          </a:prstGeom>
          <a:noFill/>
        </p:spPr>
        <p:txBody>
          <a:bodyPr wrap="square" rtlCol="0">
            <a:spAutoFit/>
          </a:bodyPr>
          <a:lstStyle/>
          <a:p>
            <a:r>
              <a:rPr lang="en-US" sz="2400" b="1" dirty="0"/>
              <a:t>Quakers Landing Project</a:t>
            </a:r>
          </a:p>
        </p:txBody>
      </p:sp>
      <p:sp>
        <p:nvSpPr>
          <p:cNvPr id="13" name="Content Placeholder 3">
            <a:extLst>
              <a:ext uri="{FF2B5EF4-FFF2-40B4-BE49-F238E27FC236}">
                <a16:creationId xmlns:a16="http://schemas.microsoft.com/office/drawing/2014/main" id="{432A28C1-CBDB-CB48-8122-93B671D3A6C0}"/>
              </a:ext>
            </a:extLst>
          </p:cNvPr>
          <p:cNvSpPr txBox="1">
            <a:spLocks/>
          </p:cNvSpPr>
          <p:nvPr/>
        </p:nvSpPr>
        <p:spPr>
          <a:xfrm>
            <a:off x="7402085" y="2385283"/>
            <a:ext cx="4255466" cy="266058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200" dirty="0"/>
              <a:t>The project will remove dirt and vegetation from Galveston County side of Clear Creek, which will move the bank away from the creek bed allowing for 20-acre ft. of inline storage.</a:t>
            </a:r>
          </a:p>
        </p:txBody>
      </p:sp>
      <p:pic>
        <p:nvPicPr>
          <p:cNvPr id="7" name="Content Placeholder 6">
            <a:extLst>
              <a:ext uri="{FF2B5EF4-FFF2-40B4-BE49-F238E27FC236}">
                <a16:creationId xmlns:a16="http://schemas.microsoft.com/office/drawing/2014/main" id="{27661E65-2910-0145-AA93-90D35995DA8D}"/>
              </a:ext>
            </a:extLst>
          </p:cNvPr>
          <p:cNvPicPr>
            <a:picLocks noGrp="1" noChangeAspect="1"/>
          </p:cNvPicPr>
          <p:nvPr>
            <p:ph sz="half" idx="1"/>
          </p:nvPr>
        </p:nvPicPr>
        <p:blipFill>
          <a:blip r:embed="rId2"/>
          <a:srcRect/>
          <a:stretch/>
        </p:blipFill>
        <p:spPr>
          <a:xfrm>
            <a:off x="2589213" y="2585633"/>
            <a:ext cx="4313236" cy="2874184"/>
          </a:xfrm>
        </p:spPr>
      </p:pic>
    </p:spTree>
    <p:extLst>
      <p:ext uri="{BB962C8B-B14F-4D97-AF65-F5344CB8AC3E}">
        <p14:creationId xmlns:p14="http://schemas.microsoft.com/office/powerpoint/2010/main" val="112617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1031-163C-AC48-8FE4-E3F0360BF6A2}"/>
              </a:ext>
            </a:extLst>
          </p:cNvPr>
          <p:cNvSpPr>
            <a:spLocks noGrp="1"/>
          </p:cNvSpPr>
          <p:nvPr>
            <p:ph type="title"/>
          </p:nvPr>
        </p:nvSpPr>
        <p:spPr>
          <a:xfrm>
            <a:off x="2397480" y="180917"/>
            <a:ext cx="8911687" cy="678597"/>
          </a:xfrm>
        </p:spPr>
        <p:txBody>
          <a:bodyPr/>
          <a:lstStyle/>
          <a:p>
            <a:r>
              <a:rPr lang="en-US" b="1" dirty="0"/>
              <a:t>Projects</a:t>
            </a:r>
          </a:p>
        </p:txBody>
      </p:sp>
      <p:sp>
        <p:nvSpPr>
          <p:cNvPr id="6" name="TextBox 5">
            <a:extLst>
              <a:ext uri="{FF2B5EF4-FFF2-40B4-BE49-F238E27FC236}">
                <a16:creationId xmlns:a16="http://schemas.microsoft.com/office/drawing/2014/main" id="{D56E372D-F980-5D4D-B09E-D2220D060225}"/>
              </a:ext>
            </a:extLst>
          </p:cNvPr>
          <p:cNvSpPr txBox="1"/>
          <p:nvPr/>
        </p:nvSpPr>
        <p:spPr>
          <a:xfrm>
            <a:off x="2397480" y="795460"/>
            <a:ext cx="7785205" cy="461665"/>
          </a:xfrm>
          <a:prstGeom prst="rect">
            <a:avLst/>
          </a:prstGeom>
          <a:noFill/>
        </p:spPr>
        <p:txBody>
          <a:bodyPr wrap="square" rtlCol="0">
            <a:spAutoFit/>
          </a:bodyPr>
          <a:lstStyle/>
          <a:p>
            <a:r>
              <a:rPr lang="en-US" sz="2400" b="1" dirty="0"/>
              <a:t>FM 1959 Road Detention Basin</a:t>
            </a:r>
          </a:p>
        </p:txBody>
      </p:sp>
      <p:sp>
        <p:nvSpPr>
          <p:cNvPr id="5" name="Content Placeholder 3">
            <a:extLst>
              <a:ext uri="{FF2B5EF4-FFF2-40B4-BE49-F238E27FC236}">
                <a16:creationId xmlns:a16="http://schemas.microsoft.com/office/drawing/2014/main" id="{44F1E088-7EEE-A043-8C49-70D354737F1A}"/>
              </a:ext>
            </a:extLst>
          </p:cNvPr>
          <p:cNvSpPr txBox="1">
            <a:spLocks/>
          </p:cNvSpPr>
          <p:nvPr/>
        </p:nvSpPr>
        <p:spPr>
          <a:xfrm>
            <a:off x="1510976" y="1447993"/>
            <a:ext cx="10281221" cy="55914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200" dirty="0"/>
              <a:t>The FM 1959 storm water storage project is an off-line storage project achieved by removing trees, bushes, and dirt from the Harris County side of Clear Creek located  between FM 1959 and Timber Creek Golf Course. </a:t>
            </a:r>
          </a:p>
          <a:p>
            <a:r>
              <a:rPr lang="en-US" sz="2200" dirty="0"/>
              <a:t>It will provide approximately 1,000-1,800-acre feet of storm water storage which will double the current GCCDD detention storage capacity.</a:t>
            </a:r>
          </a:p>
          <a:p>
            <a:r>
              <a:rPr lang="en-US" sz="2200" dirty="0"/>
              <a:t>Other Partners involved in the project are: </a:t>
            </a:r>
          </a:p>
          <a:p>
            <a:pPr lvl="1"/>
            <a:r>
              <a:rPr lang="en-US" sz="2200" dirty="0"/>
              <a:t>Harris County Drainage District</a:t>
            </a:r>
          </a:p>
          <a:p>
            <a:pPr lvl="1"/>
            <a:r>
              <a:rPr lang="en-US" sz="2200" dirty="0"/>
              <a:t>City of Friendswood</a:t>
            </a:r>
          </a:p>
          <a:p>
            <a:pPr lvl="1"/>
            <a:r>
              <a:rPr lang="en-US" sz="2200" dirty="0"/>
              <a:t>Galveston County</a:t>
            </a:r>
          </a:p>
        </p:txBody>
      </p:sp>
    </p:spTree>
    <p:extLst>
      <p:ext uri="{BB962C8B-B14F-4D97-AF65-F5344CB8AC3E}">
        <p14:creationId xmlns:p14="http://schemas.microsoft.com/office/powerpoint/2010/main" val="3624905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F6FB-5CF2-C443-BBE5-6E04036EB6C0}"/>
              </a:ext>
            </a:extLst>
          </p:cNvPr>
          <p:cNvSpPr>
            <a:spLocks noGrp="1"/>
          </p:cNvSpPr>
          <p:nvPr>
            <p:ph type="title"/>
          </p:nvPr>
        </p:nvSpPr>
        <p:spPr>
          <a:xfrm>
            <a:off x="2592925" y="624110"/>
            <a:ext cx="8911687" cy="866487"/>
          </a:xfrm>
        </p:spPr>
        <p:txBody>
          <a:bodyPr>
            <a:normAutofit/>
          </a:bodyPr>
          <a:lstStyle/>
          <a:p>
            <a:r>
              <a:rPr lang="en-US" sz="4400" b="1" dirty="0"/>
              <a:t>Goal</a:t>
            </a:r>
          </a:p>
        </p:txBody>
      </p:sp>
      <p:sp>
        <p:nvSpPr>
          <p:cNvPr id="3" name="Content Placeholder 2">
            <a:extLst>
              <a:ext uri="{FF2B5EF4-FFF2-40B4-BE49-F238E27FC236}">
                <a16:creationId xmlns:a16="http://schemas.microsoft.com/office/drawing/2014/main" id="{DB82A1FD-CB84-5145-9A90-29F14002AD69}"/>
              </a:ext>
            </a:extLst>
          </p:cNvPr>
          <p:cNvSpPr>
            <a:spLocks noGrp="1"/>
          </p:cNvSpPr>
          <p:nvPr>
            <p:ph idx="1"/>
          </p:nvPr>
        </p:nvSpPr>
        <p:spPr>
          <a:xfrm>
            <a:off x="2407677" y="1427629"/>
            <a:ext cx="8766829" cy="4926105"/>
          </a:xfrm>
        </p:spPr>
        <p:txBody>
          <a:bodyPr>
            <a:noAutofit/>
          </a:bodyPr>
          <a:lstStyle/>
          <a:p>
            <a:r>
              <a:rPr lang="en-US" sz="2200" dirty="0"/>
              <a:t>Maintain zero net increase in runoff due to development. Construct and maintain facilities that will contain a 100 year storm runoff in the Clear Creek and Dickinson Bayou watershed which includes the following:</a:t>
            </a:r>
          </a:p>
          <a:p>
            <a:pPr marL="457200" lvl="1" indent="0">
              <a:buNone/>
            </a:pPr>
            <a:r>
              <a:rPr lang="en-US" sz="2200" dirty="0"/>
              <a:t>Clear Creek					</a:t>
            </a:r>
            <a:r>
              <a:rPr lang="en-US" sz="2200" dirty="0" err="1"/>
              <a:t>Medera</a:t>
            </a:r>
            <a:r>
              <a:rPr lang="en-US" sz="2200" dirty="0"/>
              <a:t> Ditch</a:t>
            </a:r>
          </a:p>
          <a:p>
            <a:pPr marL="457200" lvl="1" indent="0">
              <a:buNone/>
            </a:pPr>
            <a:r>
              <a:rPr lang="en-US" sz="2200" dirty="0"/>
              <a:t>Chigger Creek				Dickinson By-Pass</a:t>
            </a:r>
          </a:p>
          <a:p>
            <a:pPr marL="457200" lvl="1" indent="0">
              <a:buNone/>
            </a:pPr>
            <a:r>
              <a:rPr lang="en-US" sz="2200" dirty="0"/>
              <a:t>Cowards Creek				White Hall/Anna Lea Ditch</a:t>
            </a:r>
          </a:p>
          <a:p>
            <a:pPr marL="457200" lvl="1" indent="0">
              <a:buNone/>
            </a:pPr>
            <a:r>
              <a:rPr lang="en-US" sz="2200" dirty="0"/>
              <a:t>Mary’s Creek					Eagle Creek</a:t>
            </a:r>
          </a:p>
          <a:p>
            <a:pPr marL="457200" lvl="1" indent="0">
              <a:buNone/>
            </a:pPr>
            <a:r>
              <a:rPr lang="en-US" sz="2200" dirty="0"/>
              <a:t>Coyote Creek				Mustang Ditch</a:t>
            </a:r>
          </a:p>
          <a:p>
            <a:pPr marL="457200" lvl="1" indent="0">
              <a:buNone/>
            </a:pPr>
            <a:r>
              <a:rPr lang="en-US" sz="2200" dirty="0"/>
              <a:t>Box Ditch						Your Ditch</a:t>
            </a:r>
          </a:p>
          <a:p>
            <a:pPr marL="457200" lvl="1" indent="0">
              <a:buNone/>
            </a:pPr>
            <a:r>
              <a:rPr lang="en-US" sz="2200" dirty="0"/>
              <a:t>Dickinson Bayou				Lundy Ditch</a:t>
            </a:r>
          </a:p>
          <a:p>
            <a:pPr marL="457200" lvl="1" indent="0">
              <a:buNone/>
            </a:pPr>
            <a:r>
              <a:rPr lang="en-US" sz="2200" dirty="0" err="1"/>
              <a:t>Volmar</a:t>
            </a:r>
            <a:r>
              <a:rPr lang="en-US" sz="2200" dirty="0"/>
              <a:t> Ditch</a:t>
            </a:r>
          </a:p>
        </p:txBody>
      </p:sp>
    </p:spTree>
    <p:extLst>
      <p:ext uri="{BB962C8B-B14F-4D97-AF65-F5344CB8AC3E}">
        <p14:creationId xmlns:p14="http://schemas.microsoft.com/office/powerpoint/2010/main" val="4062438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8BE4D4-DD71-DD46-8159-331603614B18}"/>
              </a:ext>
            </a:extLst>
          </p:cNvPr>
          <p:cNvSpPr>
            <a:spLocks noGrp="1"/>
          </p:cNvSpPr>
          <p:nvPr>
            <p:ph type="title"/>
          </p:nvPr>
        </p:nvSpPr>
        <p:spPr>
          <a:xfrm>
            <a:off x="2592924" y="624110"/>
            <a:ext cx="8911687" cy="747490"/>
          </a:xfrm>
        </p:spPr>
        <p:txBody>
          <a:bodyPr>
            <a:normAutofit fontScale="90000"/>
          </a:bodyPr>
          <a:lstStyle/>
          <a:p>
            <a:r>
              <a:rPr lang="en-US" b="1" dirty="0"/>
              <a:t>Potential Future Projects for Clear Creek</a:t>
            </a:r>
            <a:br>
              <a:rPr lang="en-US" b="1" dirty="0"/>
            </a:br>
            <a:r>
              <a:rPr lang="en-US" b="1" dirty="0"/>
              <a:t>totaling $135,250,000</a:t>
            </a:r>
            <a:br>
              <a:rPr lang="en-US" b="1" dirty="0"/>
            </a:br>
            <a:endParaRPr lang="en-US" b="1" dirty="0"/>
          </a:p>
        </p:txBody>
      </p:sp>
      <p:sp>
        <p:nvSpPr>
          <p:cNvPr id="8" name="Content Placeholder 7">
            <a:extLst>
              <a:ext uri="{FF2B5EF4-FFF2-40B4-BE49-F238E27FC236}">
                <a16:creationId xmlns:a16="http://schemas.microsoft.com/office/drawing/2014/main" id="{FE956855-C38A-7544-B3AB-398CCDEC3309}"/>
              </a:ext>
            </a:extLst>
          </p:cNvPr>
          <p:cNvSpPr>
            <a:spLocks noGrp="1"/>
          </p:cNvSpPr>
          <p:nvPr>
            <p:ph sz="half" idx="1"/>
          </p:nvPr>
        </p:nvSpPr>
        <p:spPr>
          <a:xfrm>
            <a:off x="1851286" y="2169775"/>
            <a:ext cx="9758596" cy="3777622"/>
          </a:xfrm>
        </p:spPr>
        <p:txBody>
          <a:bodyPr>
            <a:normAutofit lnSpcReduction="10000"/>
          </a:bodyPr>
          <a:lstStyle/>
          <a:p>
            <a:r>
              <a:rPr lang="en-US" sz="2200" dirty="0"/>
              <a:t>Forest of Friendswood Detention Pond - $10,000,000</a:t>
            </a:r>
          </a:p>
          <a:p>
            <a:r>
              <a:rPr lang="en-US" sz="2200" dirty="0"/>
              <a:t>Clearing and De-snagging - $1,000,000</a:t>
            </a:r>
          </a:p>
          <a:p>
            <a:r>
              <a:rPr lang="en-US" sz="2200" dirty="0"/>
              <a:t>Clear Creek Slope Improvements</a:t>
            </a:r>
          </a:p>
          <a:p>
            <a:pPr lvl="1"/>
            <a:r>
              <a:rPr lang="en-US" sz="2000" dirty="0"/>
              <a:t>Phase 1 – FM 2351 to Second Detention Pond - $10,000,000</a:t>
            </a:r>
          </a:p>
          <a:p>
            <a:pPr lvl="1"/>
            <a:r>
              <a:rPr lang="en-US" sz="2000" dirty="0"/>
              <a:t>Phase 2 – Second Detention Pond to Golf Course - $25,000,000 </a:t>
            </a:r>
          </a:p>
          <a:p>
            <a:pPr lvl="1"/>
            <a:r>
              <a:rPr lang="en-US" sz="2000" dirty="0"/>
              <a:t>Phase 3 – Golf Course to Banfield’s - $35,000,000</a:t>
            </a:r>
          </a:p>
          <a:p>
            <a:pPr lvl="1"/>
            <a:r>
              <a:rPr lang="en-US" sz="2000" dirty="0"/>
              <a:t>Phase 4 – Banfield’s to Dixie Farm Road - $45,000,000</a:t>
            </a:r>
          </a:p>
          <a:p>
            <a:pPr lvl="1"/>
            <a:r>
              <a:rPr lang="en-US" sz="2000" dirty="0"/>
              <a:t>Phase 5 – Downstream of Whispering Pines - $5,500,000</a:t>
            </a:r>
          </a:p>
          <a:p>
            <a:pPr lvl="1"/>
            <a:r>
              <a:rPr lang="en-US" sz="2000" dirty="0"/>
              <a:t>Phase 6 – FM 1959 Detention - $3,750,000</a:t>
            </a:r>
          </a:p>
          <a:p>
            <a:pPr lvl="1"/>
            <a:endParaRPr lang="en-US" sz="2000" dirty="0"/>
          </a:p>
        </p:txBody>
      </p:sp>
    </p:spTree>
    <p:extLst>
      <p:ext uri="{BB962C8B-B14F-4D97-AF65-F5344CB8AC3E}">
        <p14:creationId xmlns:p14="http://schemas.microsoft.com/office/powerpoint/2010/main" val="2054459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177A-AB43-4BFC-A8AE-9FA73A7DBA10}"/>
              </a:ext>
            </a:extLst>
          </p:cNvPr>
          <p:cNvSpPr>
            <a:spLocks noGrp="1"/>
          </p:cNvSpPr>
          <p:nvPr>
            <p:ph type="title"/>
          </p:nvPr>
        </p:nvSpPr>
        <p:spPr>
          <a:xfrm>
            <a:off x="2016177" y="624110"/>
            <a:ext cx="10065231" cy="1280890"/>
          </a:xfrm>
        </p:spPr>
        <p:txBody>
          <a:bodyPr/>
          <a:lstStyle/>
          <a:p>
            <a:r>
              <a:rPr lang="en-US" b="1" dirty="0"/>
              <a:t>Potential Future Projects for Coward’s Creek - $5,000,000</a:t>
            </a:r>
          </a:p>
        </p:txBody>
      </p:sp>
      <p:sp>
        <p:nvSpPr>
          <p:cNvPr id="3" name="Content Placeholder 2">
            <a:extLst>
              <a:ext uri="{FF2B5EF4-FFF2-40B4-BE49-F238E27FC236}">
                <a16:creationId xmlns:a16="http://schemas.microsoft.com/office/drawing/2014/main" id="{BA865DDD-9D22-4F52-AC6A-760FE4608F88}"/>
              </a:ext>
            </a:extLst>
          </p:cNvPr>
          <p:cNvSpPr>
            <a:spLocks noGrp="1"/>
          </p:cNvSpPr>
          <p:nvPr>
            <p:ph sz="half" idx="1"/>
          </p:nvPr>
        </p:nvSpPr>
        <p:spPr>
          <a:xfrm>
            <a:off x="2139507" y="2133600"/>
            <a:ext cx="8428558" cy="3777622"/>
          </a:xfrm>
        </p:spPr>
        <p:txBody>
          <a:bodyPr>
            <a:normAutofit/>
          </a:bodyPr>
          <a:lstStyle/>
          <a:p>
            <a:r>
              <a:rPr lang="en-US" sz="2200" dirty="0"/>
              <a:t>Slope repairs upstream of Baker Road  - $350,000</a:t>
            </a:r>
          </a:p>
          <a:p>
            <a:r>
              <a:rPr lang="en-US" sz="2200" dirty="0"/>
              <a:t>Slope repairs downstream of Baker Road - $350,000</a:t>
            </a:r>
          </a:p>
          <a:p>
            <a:r>
              <a:rPr lang="en-US" sz="2200" dirty="0"/>
              <a:t>Slope repair at the Nye property - $300,000</a:t>
            </a:r>
          </a:p>
          <a:p>
            <a:r>
              <a:rPr lang="en-US" sz="2200" dirty="0"/>
              <a:t>Slope repairs upstream of FM 518 - $350,000</a:t>
            </a:r>
          </a:p>
          <a:p>
            <a:r>
              <a:rPr lang="en-US" sz="2200" dirty="0"/>
              <a:t>Slope repairs downstream of Castlewood - $400,000</a:t>
            </a:r>
          </a:p>
          <a:p>
            <a:r>
              <a:rPr lang="en-US" sz="2200" dirty="0"/>
              <a:t>Russo property in–line detention - $2,000,000</a:t>
            </a:r>
          </a:p>
          <a:p>
            <a:r>
              <a:rPr lang="en-US" sz="2200" dirty="0"/>
              <a:t>Shadwell property in-line detention - $1,250,000</a:t>
            </a:r>
          </a:p>
          <a:p>
            <a:endParaRPr lang="en-US" dirty="0"/>
          </a:p>
          <a:p>
            <a:endParaRPr lang="en-US" dirty="0"/>
          </a:p>
          <a:p>
            <a:endParaRPr lang="en-US" dirty="0"/>
          </a:p>
        </p:txBody>
      </p:sp>
    </p:spTree>
    <p:extLst>
      <p:ext uri="{BB962C8B-B14F-4D97-AF65-F5344CB8AC3E}">
        <p14:creationId xmlns:p14="http://schemas.microsoft.com/office/powerpoint/2010/main" val="3091063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9B32-516B-4F4C-8BE7-E9C19ABCC8AD}"/>
              </a:ext>
            </a:extLst>
          </p:cNvPr>
          <p:cNvSpPr>
            <a:spLocks noGrp="1"/>
          </p:cNvSpPr>
          <p:nvPr>
            <p:ph type="title"/>
          </p:nvPr>
        </p:nvSpPr>
        <p:spPr>
          <a:xfrm>
            <a:off x="1824181" y="673685"/>
            <a:ext cx="9680430" cy="1280890"/>
          </a:xfrm>
        </p:spPr>
        <p:txBody>
          <a:bodyPr/>
          <a:lstStyle/>
          <a:p>
            <a:r>
              <a:rPr lang="en-US" b="1" dirty="0"/>
              <a:t>Potential Future Projects for Chigger Creek - $2,500,000</a:t>
            </a:r>
          </a:p>
        </p:txBody>
      </p:sp>
      <p:sp>
        <p:nvSpPr>
          <p:cNvPr id="3" name="Content Placeholder 2">
            <a:extLst>
              <a:ext uri="{FF2B5EF4-FFF2-40B4-BE49-F238E27FC236}">
                <a16:creationId xmlns:a16="http://schemas.microsoft.com/office/drawing/2014/main" id="{42A2FFC2-E06C-4895-A79C-C475E4B27DBC}"/>
              </a:ext>
            </a:extLst>
          </p:cNvPr>
          <p:cNvSpPr>
            <a:spLocks noGrp="1"/>
          </p:cNvSpPr>
          <p:nvPr>
            <p:ph sz="half" idx="1"/>
          </p:nvPr>
        </p:nvSpPr>
        <p:spPr>
          <a:xfrm>
            <a:off x="1879601" y="2133600"/>
            <a:ext cx="9118600" cy="3777622"/>
          </a:xfrm>
        </p:spPr>
        <p:txBody>
          <a:bodyPr>
            <a:noAutofit/>
          </a:bodyPr>
          <a:lstStyle/>
          <a:p>
            <a:r>
              <a:rPr lang="en-US" sz="2200" dirty="0"/>
              <a:t>Slope repairs downstream of St. Cloud to Windsong - $425,000</a:t>
            </a:r>
          </a:p>
          <a:p>
            <a:r>
              <a:rPr lang="en-US" sz="2200" dirty="0"/>
              <a:t>Slope repairs downstream of Windsong to Greenbriar - $525,000</a:t>
            </a:r>
          </a:p>
          <a:p>
            <a:r>
              <a:rPr lang="en-US" sz="2200" dirty="0"/>
              <a:t>Slope repairs of Greenbriar to FM 528 - $300,00</a:t>
            </a:r>
          </a:p>
          <a:p>
            <a:r>
              <a:rPr lang="en-US" sz="2200" dirty="0"/>
              <a:t>Slope repairs downstream of FM 528 to FM 518 - $425,000</a:t>
            </a:r>
          </a:p>
          <a:p>
            <a:r>
              <a:rPr lang="en-US" sz="2200" dirty="0"/>
              <a:t>Improvements downstream of FM 518 to Oak Drive - $325,000</a:t>
            </a:r>
          </a:p>
          <a:p>
            <a:r>
              <a:rPr lang="en-US" sz="2200" dirty="0"/>
              <a:t>Improvements downstream of Oak Drive to Clear Creek - $500,000</a:t>
            </a:r>
          </a:p>
        </p:txBody>
      </p:sp>
    </p:spTree>
    <p:extLst>
      <p:ext uri="{BB962C8B-B14F-4D97-AF65-F5344CB8AC3E}">
        <p14:creationId xmlns:p14="http://schemas.microsoft.com/office/powerpoint/2010/main" val="3374558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E08B-45D4-4EAF-8334-08E1E7BC9EC1}"/>
              </a:ext>
            </a:extLst>
          </p:cNvPr>
          <p:cNvSpPr>
            <a:spLocks noGrp="1"/>
          </p:cNvSpPr>
          <p:nvPr>
            <p:ph type="title"/>
          </p:nvPr>
        </p:nvSpPr>
        <p:spPr>
          <a:xfrm>
            <a:off x="1640156" y="624110"/>
            <a:ext cx="8911687" cy="1280890"/>
          </a:xfrm>
        </p:spPr>
        <p:txBody>
          <a:bodyPr/>
          <a:lstStyle/>
          <a:p>
            <a:r>
              <a:rPr lang="en-US" b="1" dirty="0"/>
              <a:t>Potential Future Projects Mary’s Creek - $2,525,000</a:t>
            </a:r>
          </a:p>
        </p:txBody>
      </p:sp>
      <p:sp>
        <p:nvSpPr>
          <p:cNvPr id="3" name="Content Placeholder 2">
            <a:extLst>
              <a:ext uri="{FF2B5EF4-FFF2-40B4-BE49-F238E27FC236}">
                <a16:creationId xmlns:a16="http://schemas.microsoft.com/office/drawing/2014/main" id="{261D5D9F-BC6C-4B01-8BF0-71BC423B8738}"/>
              </a:ext>
            </a:extLst>
          </p:cNvPr>
          <p:cNvSpPr>
            <a:spLocks noGrp="1"/>
          </p:cNvSpPr>
          <p:nvPr>
            <p:ph sz="half" idx="1"/>
          </p:nvPr>
        </p:nvSpPr>
        <p:spPr>
          <a:xfrm>
            <a:off x="1384300" y="1905000"/>
            <a:ext cx="8140700" cy="3777622"/>
          </a:xfrm>
        </p:spPr>
        <p:txBody>
          <a:bodyPr>
            <a:normAutofit/>
          </a:bodyPr>
          <a:lstStyle/>
          <a:p>
            <a:r>
              <a:rPr lang="en-US" sz="2200" dirty="0"/>
              <a:t>Slope repairs from FM 2351 downstream - $1,500,000</a:t>
            </a:r>
          </a:p>
          <a:p>
            <a:r>
              <a:rPr lang="en-US" sz="2200" dirty="0"/>
              <a:t>Baptist Church Improvements - $500,00</a:t>
            </a:r>
          </a:p>
          <a:p>
            <a:r>
              <a:rPr lang="en-US" sz="2200" dirty="0"/>
              <a:t>Slope repairs upstream of FM 2351 to Dunbar - $525,000</a:t>
            </a:r>
          </a:p>
        </p:txBody>
      </p:sp>
    </p:spTree>
    <p:extLst>
      <p:ext uri="{BB962C8B-B14F-4D97-AF65-F5344CB8AC3E}">
        <p14:creationId xmlns:p14="http://schemas.microsoft.com/office/powerpoint/2010/main" val="68124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8BE4D4-DD71-DD46-8159-331603614B18}"/>
              </a:ext>
            </a:extLst>
          </p:cNvPr>
          <p:cNvSpPr>
            <a:spLocks noGrp="1"/>
          </p:cNvSpPr>
          <p:nvPr>
            <p:ph type="title"/>
          </p:nvPr>
        </p:nvSpPr>
        <p:spPr>
          <a:xfrm>
            <a:off x="2592924" y="624110"/>
            <a:ext cx="8911687" cy="747490"/>
          </a:xfrm>
        </p:spPr>
        <p:txBody>
          <a:bodyPr/>
          <a:lstStyle/>
          <a:p>
            <a:r>
              <a:rPr lang="en-US" b="1" dirty="0"/>
              <a:t>Projects</a:t>
            </a:r>
          </a:p>
        </p:txBody>
      </p:sp>
      <p:sp>
        <p:nvSpPr>
          <p:cNvPr id="8" name="Content Placeholder 7">
            <a:extLst>
              <a:ext uri="{FF2B5EF4-FFF2-40B4-BE49-F238E27FC236}">
                <a16:creationId xmlns:a16="http://schemas.microsoft.com/office/drawing/2014/main" id="{FE956855-C38A-7544-B3AB-398CCDEC3309}"/>
              </a:ext>
            </a:extLst>
          </p:cNvPr>
          <p:cNvSpPr>
            <a:spLocks noGrp="1"/>
          </p:cNvSpPr>
          <p:nvPr>
            <p:ph sz="half" idx="1"/>
          </p:nvPr>
        </p:nvSpPr>
        <p:spPr>
          <a:xfrm>
            <a:off x="2535773" y="1540189"/>
            <a:ext cx="4313864" cy="3777622"/>
          </a:xfrm>
        </p:spPr>
        <p:txBody>
          <a:bodyPr>
            <a:normAutofit/>
          </a:bodyPr>
          <a:lstStyle/>
          <a:p>
            <a:r>
              <a:rPr lang="en-US" sz="2200" dirty="0"/>
              <a:t>Cooperation with other governmental entities to improve drainage:</a:t>
            </a:r>
          </a:p>
        </p:txBody>
      </p:sp>
      <p:sp>
        <p:nvSpPr>
          <p:cNvPr id="9" name="Content Placeholder 8">
            <a:extLst>
              <a:ext uri="{FF2B5EF4-FFF2-40B4-BE49-F238E27FC236}">
                <a16:creationId xmlns:a16="http://schemas.microsoft.com/office/drawing/2014/main" id="{5CF6060E-89B2-C243-9AC9-942541B18BD2}"/>
              </a:ext>
            </a:extLst>
          </p:cNvPr>
          <p:cNvSpPr>
            <a:spLocks noGrp="1"/>
          </p:cNvSpPr>
          <p:nvPr>
            <p:ph sz="half" idx="2"/>
          </p:nvPr>
        </p:nvSpPr>
        <p:spPr>
          <a:xfrm>
            <a:off x="6903076" y="1540189"/>
            <a:ext cx="4601535" cy="3777622"/>
          </a:xfrm>
        </p:spPr>
        <p:txBody>
          <a:bodyPr>
            <a:noAutofit/>
          </a:bodyPr>
          <a:lstStyle/>
          <a:p>
            <a:r>
              <a:rPr lang="en-US" sz="2200" dirty="0"/>
              <a:t>City of Friendswood</a:t>
            </a:r>
          </a:p>
          <a:p>
            <a:r>
              <a:rPr lang="en-US" sz="2200" dirty="0"/>
              <a:t>City of League City</a:t>
            </a:r>
          </a:p>
          <a:p>
            <a:r>
              <a:rPr lang="en-US" sz="2200" dirty="0"/>
              <a:t>City of Pearland</a:t>
            </a:r>
          </a:p>
          <a:p>
            <a:r>
              <a:rPr lang="en-US" sz="2200" dirty="0"/>
              <a:t>City of Dickinson</a:t>
            </a:r>
          </a:p>
          <a:p>
            <a:r>
              <a:rPr lang="en-US" sz="2200" dirty="0"/>
              <a:t>City of Santa Fe</a:t>
            </a:r>
          </a:p>
          <a:p>
            <a:r>
              <a:rPr lang="en-US" sz="2200" dirty="0"/>
              <a:t>Galveston County</a:t>
            </a:r>
          </a:p>
          <a:p>
            <a:r>
              <a:rPr lang="en-US" sz="2200" dirty="0"/>
              <a:t>Harris County</a:t>
            </a:r>
          </a:p>
          <a:p>
            <a:r>
              <a:rPr lang="en-US" sz="2200" dirty="0"/>
              <a:t>Brazoria County Drainage District 4</a:t>
            </a:r>
          </a:p>
          <a:p>
            <a:r>
              <a:rPr lang="en-US" sz="2200" dirty="0"/>
              <a:t>Corp of Engineers</a:t>
            </a:r>
          </a:p>
          <a:p>
            <a:r>
              <a:rPr lang="en-US" sz="2200" dirty="0"/>
              <a:t>TxDOT</a:t>
            </a:r>
          </a:p>
        </p:txBody>
      </p:sp>
    </p:spTree>
    <p:extLst>
      <p:ext uri="{BB962C8B-B14F-4D97-AF65-F5344CB8AC3E}">
        <p14:creationId xmlns:p14="http://schemas.microsoft.com/office/powerpoint/2010/main" val="1275903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CBC9-6E7D-5C4B-A22D-033D84DD36E1}"/>
              </a:ext>
            </a:extLst>
          </p:cNvPr>
          <p:cNvSpPr>
            <a:spLocks noGrp="1"/>
          </p:cNvSpPr>
          <p:nvPr>
            <p:ph type="title"/>
          </p:nvPr>
        </p:nvSpPr>
        <p:spPr/>
        <p:txBody>
          <a:bodyPr/>
          <a:lstStyle/>
          <a:p>
            <a:r>
              <a:rPr lang="en-US" b="1" dirty="0"/>
              <a:t>Maintenance</a:t>
            </a:r>
          </a:p>
        </p:txBody>
      </p:sp>
      <p:sp>
        <p:nvSpPr>
          <p:cNvPr id="4" name="Content Placeholder 3">
            <a:extLst>
              <a:ext uri="{FF2B5EF4-FFF2-40B4-BE49-F238E27FC236}">
                <a16:creationId xmlns:a16="http://schemas.microsoft.com/office/drawing/2014/main" id="{DF1413AE-5075-E944-A163-EC402D45C620}"/>
              </a:ext>
            </a:extLst>
          </p:cNvPr>
          <p:cNvSpPr>
            <a:spLocks noGrp="1"/>
          </p:cNvSpPr>
          <p:nvPr>
            <p:ph sz="half" idx="2"/>
          </p:nvPr>
        </p:nvSpPr>
        <p:spPr>
          <a:xfrm>
            <a:off x="3093760" y="1793713"/>
            <a:ext cx="6505316" cy="3777622"/>
          </a:xfrm>
        </p:spPr>
        <p:txBody>
          <a:bodyPr/>
          <a:lstStyle/>
          <a:p>
            <a:r>
              <a:rPr lang="en-US" sz="2200" dirty="0"/>
              <a:t>Mowing &amp; Spraying</a:t>
            </a:r>
          </a:p>
          <a:p>
            <a:r>
              <a:rPr lang="en-US" sz="2200" dirty="0"/>
              <a:t>Clearing Obstruction &amp; Desnagging</a:t>
            </a:r>
          </a:p>
          <a:p>
            <a:r>
              <a:rPr lang="en-US" sz="2200" dirty="0"/>
              <a:t>Desilting</a:t>
            </a:r>
          </a:p>
          <a:p>
            <a:r>
              <a:rPr lang="en-US" sz="2200" dirty="0"/>
              <a:t>Erosion Prevention</a:t>
            </a:r>
          </a:p>
          <a:p>
            <a:r>
              <a:rPr lang="en-US" sz="2200" dirty="0"/>
              <a:t>Erosion Repair</a:t>
            </a:r>
          </a:p>
          <a:p>
            <a:endParaRPr lang="en-US" sz="2200" dirty="0"/>
          </a:p>
          <a:p>
            <a:endParaRPr lang="en-US" sz="2000" dirty="0"/>
          </a:p>
          <a:p>
            <a:endParaRPr lang="en-US" dirty="0"/>
          </a:p>
          <a:p>
            <a:endParaRPr lang="en-US" dirty="0"/>
          </a:p>
        </p:txBody>
      </p:sp>
    </p:spTree>
    <p:extLst>
      <p:ext uri="{BB962C8B-B14F-4D97-AF65-F5344CB8AC3E}">
        <p14:creationId xmlns:p14="http://schemas.microsoft.com/office/powerpoint/2010/main" val="2095079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BE5B-0B52-EC4D-A587-1DF00F8929C7}"/>
              </a:ext>
            </a:extLst>
          </p:cNvPr>
          <p:cNvSpPr>
            <a:spLocks noGrp="1"/>
          </p:cNvSpPr>
          <p:nvPr>
            <p:ph type="title"/>
          </p:nvPr>
        </p:nvSpPr>
        <p:spPr>
          <a:xfrm>
            <a:off x="2592924" y="624110"/>
            <a:ext cx="8911687" cy="802498"/>
          </a:xfrm>
        </p:spPr>
        <p:txBody>
          <a:bodyPr/>
          <a:lstStyle/>
          <a:p>
            <a:r>
              <a:rPr lang="en-US" b="1" dirty="0"/>
              <a:t>Maintenance</a:t>
            </a:r>
          </a:p>
        </p:txBody>
      </p:sp>
      <p:sp>
        <p:nvSpPr>
          <p:cNvPr id="10" name="TextBox 9">
            <a:extLst>
              <a:ext uri="{FF2B5EF4-FFF2-40B4-BE49-F238E27FC236}">
                <a16:creationId xmlns:a16="http://schemas.microsoft.com/office/drawing/2014/main" id="{468CF639-69C4-7846-8C0E-8A846A47CC13}"/>
              </a:ext>
            </a:extLst>
          </p:cNvPr>
          <p:cNvSpPr txBox="1"/>
          <p:nvPr/>
        </p:nvSpPr>
        <p:spPr>
          <a:xfrm>
            <a:off x="2592924" y="1237886"/>
            <a:ext cx="3916207" cy="523220"/>
          </a:xfrm>
          <a:prstGeom prst="rect">
            <a:avLst/>
          </a:prstGeom>
          <a:noFill/>
        </p:spPr>
        <p:txBody>
          <a:bodyPr wrap="square" rtlCol="0">
            <a:spAutoFit/>
          </a:bodyPr>
          <a:lstStyle/>
          <a:p>
            <a:r>
              <a:rPr lang="en-US" sz="2800" b="1" dirty="0"/>
              <a:t>Mowing &amp; Spraying</a:t>
            </a:r>
          </a:p>
        </p:txBody>
      </p:sp>
      <p:pic>
        <p:nvPicPr>
          <p:cNvPr id="12" name="Content Placeholder 13" descr="A picture containing tree, grass, outdoor, nature&#10;&#10;Description automatically generated">
            <a:extLst>
              <a:ext uri="{FF2B5EF4-FFF2-40B4-BE49-F238E27FC236}">
                <a16:creationId xmlns:a16="http://schemas.microsoft.com/office/drawing/2014/main" id="{EC6BB1BB-11EF-EE4D-96C8-B829F045400A}"/>
              </a:ext>
            </a:extLst>
          </p:cNvPr>
          <p:cNvPicPr>
            <a:picLocks noGrp="1" noChangeAspect="1"/>
          </p:cNvPicPr>
          <p:nvPr>
            <p:ph sz="half" idx="2"/>
          </p:nvPr>
        </p:nvPicPr>
        <p:blipFill>
          <a:blip r:embed="rId2"/>
          <a:stretch>
            <a:fillRect/>
          </a:stretch>
        </p:blipFill>
        <p:spPr>
          <a:xfrm>
            <a:off x="959011" y="2374882"/>
            <a:ext cx="5266595" cy="2240831"/>
          </a:xfrm>
        </p:spPr>
      </p:pic>
      <p:sp>
        <p:nvSpPr>
          <p:cNvPr id="15" name="Content Placeholder 5">
            <a:extLst>
              <a:ext uri="{FF2B5EF4-FFF2-40B4-BE49-F238E27FC236}">
                <a16:creationId xmlns:a16="http://schemas.microsoft.com/office/drawing/2014/main" id="{DD240712-FB1E-D246-849E-B7F9D1F2DFAE}"/>
              </a:ext>
            </a:extLst>
          </p:cNvPr>
          <p:cNvSpPr txBox="1">
            <a:spLocks/>
          </p:cNvSpPr>
          <p:nvPr/>
        </p:nvSpPr>
        <p:spPr>
          <a:xfrm>
            <a:off x="7048767" y="3729169"/>
            <a:ext cx="4313864" cy="271629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sz="1400" dirty="0"/>
          </a:p>
        </p:txBody>
      </p:sp>
      <p:sp>
        <p:nvSpPr>
          <p:cNvPr id="7" name="Content Placeholder 7">
            <a:extLst>
              <a:ext uri="{FF2B5EF4-FFF2-40B4-BE49-F238E27FC236}">
                <a16:creationId xmlns:a16="http://schemas.microsoft.com/office/drawing/2014/main" id="{49244CB6-54BB-4437-B5B4-0833B0CB3DDB}"/>
              </a:ext>
            </a:extLst>
          </p:cNvPr>
          <p:cNvSpPr txBox="1">
            <a:spLocks/>
          </p:cNvSpPr>
          <p:nvPr/>
        </p:nvSpPr>
        <p:spPr>
          <a:xfrm>
            <a:off x="1705393" y="5102906"/>
            <a:ext cx="4682664" cy="28527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dirty="0"/>
          </a:p>
        </p:txBody>
      </p:sp>
      <p:sp>
        <p:nvSpPr>
          <p:cNvPr id="11" name="Content Placeholder 7">
            <a:extLst>
              <a:ext uri="{FF2B5EF4-FFF2-40B4-BE49-F238E27FC236}">
                <a16:creationId xmlns:a16="http://schemas.microsoft.com/office/drawing/2014/main" id="{4B1F8819-B109-4823-8697-F052DFF38991}"/>
              </a:ext>
            </a:extLst>
          </p:cNvPr>
          <p:cNvSpPr txBox="1">
            <a:spLocks/>
          </p:cNvSpPr>
          <p:nvPr/>
        </p:nvSpPr>
        <p:spPr>
          <a:xfrm>
            <a:off x="6509131" y="2163494"/>
            <a:ext cx="5266594" cy="41046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200" dirty="0"/>
              <a:t>Mowing and spraying 160 miles of creeks and 180 acres of detention basins are significant activities for GCCDD.</a:t>
            </a:r>
          </a:p>
          <a:p>
            <a:r>
              <a:rPr lang="en-US" sz="2200" dirty="0"/>
              <a:t>Mowing and spraying up to 50 feet on both creek banks is done to control vegetation that can restrict water flow.</a:t>
            </a:r>
          </a:p>
          <a:p>
            <a:endParaRPr lang="en-US" sz="2200" dirty="0"/>
          </a:p>
          <a:p>
            <a:endParaRPr lang="en-US" dirty="0"/>
          </a:p>
        </p:txBody>
      </p:sp>
    </p:spTree>
    <p:extLst>
      <p:ext uri="{BB962C8B-B14F-4D97-AF65-F5344CB8AC3E}">
        <p14:creationId xmlns:p14="http://schemas.microsoft.com/office/powerpoint/2010/main" val="201969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BE5B-0B52-EC4D-A587-1DF00F8929C7}"/>
              </a:ext>
            </a:extLst>
          </p:cNvPr>
          <p:cNvSpPr>
            <a:spLocks noGrp="1"/>
          </p:cNvSpPr>
          <p:nvPr>
            <p:ph type="title"/>
          </p:nvPr>
        </p:nvSpPr>
        <p:spPr>
          <a:xfrm>
            <a:off x="2592924" y="624110"/>
            <a:ext cx="8911687" cy="802498"/>
          </a:xfrm>
        </p:spPr>
        <p:txBody>
          <a:bodyPr/>
          <a:lstStyle/>
          <a:p>
            <a:r>
              <a:rPr lang="en-US" b="1" dirty="0"/>
              <a:t>Maintenance</a:t>
            </a:r>
          </a:p>
        </p:txBody>
      </p:sp>
      <p:sp>
        <p:nvSpPr>
          <p:cNvPr id="13" name="TextBox 12">
            <a:extLst>
              <a:ext uri="{FF2B5EF4-FFF2-40B4-BE49-F238E27FC236}">
                <a16:creationId xmlns:a16="http://schemas.microsoft.com/office/drawing/2014/main" id="{8FDF7DCF-885D-F84B-BCA9-0BD98F63B2F3}"/>
              </a:ext>
            </a:extLst>
          </p:cNvPr>
          <p:cNvSpPr txBox="1"/>
          <p:nvPr/>
        </p:nvSpPr>
        <p:spPr>
          <a:xfrm>
            <a:off x="2592924" y="1236978"/>
            <a:ext cx="6791707" cy="523220"/>
          </a:xfrm>
          <a:prstGeom prst="rect">
            <a:avLst/>
          </a:prstGeom>
          <a:noFill/>
        </p:spPr>
        <p:txBody>
          <a:bodyPr wrap="square" rtlCol="0">
            <a:spAutoFit/>
          </a:bodyPr>
          <a:lstStyle/>
          <a:p>
            <a:r>
              <a:rPr lang="en-US" sz="2800" b="1" dirty="0"/>
              <a:t>Removing Obstructions &amp; Desnagging</a:t>
            </a:r>
          </a:p>
        </p:txBody>
      </p:sp>
      <p:sp>
        <p:nvSpPr>
          <p:cNvPr id="15" name="Content Placeholder 5">
            <a:extLst>
              <a:ext uri="{FF2B5EF4-FFF2-40B4-BE49-F238E27FC236}">
                <a16:creationId xmlns:a16="http://schemas.microsoft.com/office/drawing/2014/main" id="{DD240712-FB1E-D246-849E-B7F9D1F2DFAE}"/>
              </a:ext>
            </a:extLst>
          </p:cNvPr>
          <p:cNvSpPr txBox="1">
            <a:spLocks/>
          </p:cNvSpPr>
          <p:nvPr/>
        </p:nvSpPr>
        <p:spPr>
          <a:xfrm>
            <a:off x="7048767" y="3729169"/>
            <a:ext cx="4313864" cy="271629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sz="1400" dirty="0"/>
          </a:p>
        </p:txBody>
      </p:sp>
      <p:pic>
        <p:nvPicPr>
          <p:cNvPr id="1026" name="Picture 2" descr="Image preview">
            <a:extLst>
              <a:ext uri="{FF2B5EF4-FFF2-40B4-BE49-F238E27FC236}">
                <a16:creationId xmlns:a16="http://schemas.microsoft.com/office/drawing/2014/main" id="{84DE4769-68E9-498B-AFFC-6989B9098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077" y="2538769"/>
            <a:ext cx="5230745" cy="271629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719721BB-7604-4D2C-A45A-0B57783CD1A2}"/>
              </a:ext>
            </a:extLst>
          </p:cNvPr>
          <p:cNvSpPr>
            <a:spLocks noGrp="1"/>
          </p:cNvSpPr>
          <p:nvPr>
            <p:ph sz="half" idx="1"/>
          </p:nvPr>
        </p:nvSpPr>
        <p:spPr>
          <a:xfrm>
            <a:off x="7438292" y="2468642"/>
            <a:ext cx="4682664" cy="2852754"/>
          </a:xfrm>
        </p:spPr>
        <p:txBody>
          <a:bodyPr>
            <a:normAutofit/>
          </a:bodyPr>
          <a:lstStyle/>
          <a:p>
            <a:r>
              <a:rPr lang="en-US" sz="2200" dirty="0"/>
              <a:t>Places like the foot bridge across Mary’s Creek accumulate debris and requires cleaning to maintain maximum water flow. </a:t>
            </a:r>
          </a:p>
          <a:p>
            <a:endParaRPr lang="en-US" dirty="0"/>
          </a:p>
        </p:txBody>
      </p:sp>
    </p:spTree>
    <p:extLst>
      <p:ext uri="{BB962C8B-B14F-4D97-AF65-F5344CB8AC3E}">
        <p14:creationId xmlns:p14="http://schemas.microsoft.com/office/powerpoint/2010/main" val="2632993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9208-F4C8-F748-BA69-5A4C450CC7C6}"/>
              </a:ext>
            </a:extLst>
          </p:cNvPr>
          <p:cNvSpPr>
            <a:spLocks noGrp="1"/>
          </p:cNvSpPr>
          <p:nvPr>
            <p:ph type="title"/>
          </p:nvPr>
        </p:nvSpPr>
        <p:spPr>
          <a:xfrm>
            <a:off x="2592924" y="624110"/>
            <a:ext cx="8911687" cy="690340"/>
          </a:xfrm>
        </p:spPr>
        <p:txBody>
          <a:bodyPr/>
          <a:lstStyle/>
          <a:p>
            <a:r>
              <a:rPr lang="en-US" b="1" dirty="0"/>
              <a:t>Maintenance</a:t>
            </a:r>
          </a:p>
        </p:txBody>
      </p:sp>
      <p:sp>
        <p:nvSpPr>
          <p:cNvPr id="9" name="TextBox 8">
            <a:extLst>
              <a:ext uri="{FF2B5EF4-FFF2-40B4-BE49-F238E27FC236}">
                <a16:creationId xmlns:a16="http://schemas.microsoft.com/office/drawing/2014/main" id="{CAD1AA98-7F5B-2B46-A5E4-0EA2CD40AD7A}"/>
              </a:ext>
            </a:extLst>
          </p:cNvPr>
          <p:cNvSpPr txBox="1"/>
          <p:nvPr/>
        </p:nvSpPr>
        <p:spPr>
          <a:xfrm>
            <a:off x="2592924" y="1175653"/>
            <a:ext cx="2066925" cy="523220"/>
          </a:xfrm>
          <a:prstGeom prst="rect">
            <a:avLst/>
          </a:prstGeom>
          <a:noFill/>
        </p:spPr>
        <p:txBody>
          <a:bodyPr wrap="square" rtlCol="0">
            <a:spAutoFit/>
          </a:bodyPr>
          <a:lstStyle/>
          <a:p>
            <a:r>
              <a:rPr lang="en-US" sz="2800" b="1" dirty="0"/>
              <a:t>Desilting</a:t>
            </a:r>
          </a:p>
        </p:txBody>
      </p:sp>
      <p:sp>
        <p:nvSpPr>
          <p:cNvPr id="15" name="Content Placeholder 5">
            <a:extLst>
              <a:ext uri="{FF2B5EF4-FFF2-40B4-BE49-F238E27FC236}">
                <a16:creationId xmlns:a16="http://schemas.microsoft.com/office/drawing/2014/main" id="{AF909783-1233-F647-9406-92E162F31447}"/>
              </a:ext>
            </a:extLst>
          </p:cNvPr>
          <p:cNvSpPr txBox="1">
            <a:spLocks/>
          </p:cNvSpPr>
          <p:nvPr/>
        </p:nvSpPr>
        <p:spPr>
          <a:xfrm>
            <a:off x="7548256" y="2207255"/>
            <a:ext cx="4313864" cy="21875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sz="1400" dirty="0"/>
          </a:p>
        </p:txBody>
      </p:sp>
      <p:sp>
        <p:nvSpPr>
          <p:cNvPr id="4" name="Content Placeholder 3">
            <a:extLst>
              <a:ext uri="{FF2B5EF4-FFF2-40B4-BE49-F238E27FC236}">
                <a16:creationId xmlns:a16="http://schemas.microsoft.com/office/drawing/2014/main" id="{3DE76097-5A95-4429-A583-029E2EC0D1E5}"/>
              </a:ext>
            </a:extLst>
          </p:cNvPr>
          <p:cNvSpPr>
            <a:spLocks noGrp="1"/>
          </p:cNvSpPr>
          <p:nvPr>
            <p:ph sz="half" idx="1"/>
          </p:nvPr>
        </p:nvSpPr>
        <p:spPr>
          <a:xfrm>
            <a:off x="7048767" y="2207255"/>
            <a:ext cx="4313864" cy="3777622"/>
          </a:xfrm>
        </p:spPr>
        <p:txBody>
          <a:bodyPr>
            <a:normAutofit/>
          </a:bodyPr>
          <a:lstStyle/>
          <a:p>
            <a:r>
              <a:rPr lang="en-US" sz="2200" dirty="0"/>
              <a:t>After years, dirt in the storm water will settle on the bottom of drainage ditches. This requires silt removal to maintain the water flow capacity of the ditches.</a:t>
            </a:r>
          </a:p>
        </p:txBody>
      </p:sp>
      <p:pic>
        <p:nvPicPr>
          <p:cNvPr id="3" name="Picture 2">
            <a:extLst>
              <a:ext uri="{FF2B5EF4-FFF2-40B4-BE49-F238E27FC236}">
                <a16:creationId xmlns:a16="http://schemas.microsoft.com/office/drawing/2014/main" id="{786ABEA6-DAD1-42E2-BB9D-4628F36DE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38960" y="2643016"/>
            <a:ext cx="4431710" cy="3323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3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032A-0D6B-8A4D-8AB8-69A72F378D03}"/>
              </a:ext>
            </a:extLst>
          </p:cNvPr>
          <p:cNvSpPr>
            <a:spLocks noGrp="1"/>
          </p:cNvSpPr>
          <p:nvPr>
            <p:ph type="title"/>
          </p:nvPr>
        </p:nvSpPr>
        <p:spPr>
          <a:xfrm>
            <a:off x="2592924" y="624110"/>
            <a:ext cx="8911687" cy="861790"/>
          </a:xfrm>
        </p:spPr>
        <p:txBody>
          <a:bodyPr/>
          <a:lstStyle/>
          <a:p>
            <a:r>
              <a:rPr lang="en-US" b="1" dirty="0"/>
              <a:t>Maintenance</a:t>
            </a:r>
          </a:p>
        </p:txBody>
      </p:sp>
      <p:sp>
        <p:nvSpPr>
          <p:cNvPr id="10" name="TextBox 9">
            <a:extLst>
              <a:ext uri="{FF2B5EF4-FFF2-40B4-BE49-F238E27FC236}">
                <a16:creationId xmlns:a16="http://schemas.microsoft.com/office/drawing/2014/main" id="{BC4B253A-C012-9D43-92EC-FE312D0890CC}"/>
              </a:ext>
            </a:extLst>
          </p:cNvPr>
          <p:cNvSpPr txBox="1"/>
          <p:nvPr/>
        </p:nvSpPr>
        <p:spPr>
          <a:xfrm>
            <a:off x="2592924" y="1284808"/>
            <a:ext cx="3620508" cy="461665"/>
          </a:xfrm>
          <a:prstGeom prst="rect">
            <a:avLst/>
          </a:prstGeom>
          <a:noFill/>
        </p:spPr>
        <p:txBody>
          <a:bodyPr wrap="square" rtlCol="0">
            <a:spAutoFit/>
          </a:bodyPr>
          <a:lstStyle/>
          <a:p>
            <a:r>
              <a:rPr lang="en-US" sz="2400" b="1" dirty="0"/>
              <a:t>Erosion Prevention</a:t>
            </a:r>
          </a:p>
        </p:txBody>
      </p:sp>
      <p:pic>
        <p:nvPicPr>
          <p:cNvPr id="6" name="Content Placeholder 5" descr="A picture containing grass, outdoor, tree, field&#10;&#10;Description automatically generated">
            <a:extLst>
              <a:ext uri="{FF2B5EF4-FFF2-40B4-BE49-F238E27FC236}">
                <a16:creationId xmlns:a16="http://schemas.microsoft.com/office/drawing/2014/main" id="{E9E8A078-B6F1-A94C-AE0E-F28623624A4A}"/>
              </a:ext>
            </a:extLst>
          </p:cNvPr>
          <p:cNvPicPr>
            <a:picLocks noGrp="1" noChangeAspect="1"/>
          </p:cNvPicPr>
          <p:nvPr>
            <p:ph sz="half" idx="2"/>
          </p:nvPr>
        </p:nvPicPr>
        <p:blipFill>
          <a:blip r:embed="rId3"/>
          <a:stretch>
            <a:fillRect/>
          </a:stretch>
        </p:blipFill>
        <p:spPr>
          <a:xfrm>
            <a:off x="1591406" y="2550030"/>
            <a:ext cx="5603538" cy="3421267"/>
          </a:xfrm>
        </p:spPr>
      </p:pic>
      <p:sp>
        <p:nvSpPr>
          <p:cNvPr id="11" name="Content Placeholder 5">
            <a:extLst>
              <a:ext uri="{FF2B5EF4-FFF2-40B4-BE49-F238E27FC236}">
                <a16:creationId xmlns:a16="http://schemas.microsoft.com/office/drawing/2014/main" id="{8C4B67AB-BB05-2C48-A5D9-D24262F6545B}"/>
              </a:ext>
            </a:extLst>
          </p:cNvPr>
          <p:cNvSpPr txBox="1">
            <a:spLocks/>
          </p:cNvSpPr>
          <p:nvPr/>
        </p:nvSpPr>
        <p:spPr>
          <a:xfrm>
            <a:off x="7048767" y="1451116"/>
            <a:ext cx="4313864" cy="30021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sz="1400" dirty="0"/>
          </a:p>
        </p:txBody>
      </p:sp>
      <p:sp>
        <p:nvSpPr>
          <p:cNvPr id="4" name="Content Placeholder 3">
            <a:extLst>
              <a:ext uri="{FF2B5EF4-FFF2-40B4-BE49-F238E27FC236}">
                <a16:creationId xmlns:a16="http://schemas.microsoft.com/office/drawing/2014/main" id="{500558EE-0B83-4F26-9121-6EDB68AB3304}"/>
              </a:ext>
            </a:extLst>
          </p:cNvPr>
          <p:cNvSpPr>
            <a:spLocks noGrp="1"/>
          </p:cNvSpPr>
          <p:nvPr>
            <p:ph sz="half" idx="1"/>
          </p:nvPr>
        </p:nvSpPr>
        <p:spPr>
          <a:xfrm>
            <a:off x="7336924" y="2371853"/>
            <a:ext cx="4313864" cy="3777622"/>
          </a:xfrm>
        </p:spPr>
        <p:txBody>
          <a:bodyPr>
            <a:normAutofit/>
          </a:bodyPr>
          <a:lstStyle/>
          <a:p>
            <a:r>
              <a:rPr lang="en-US" sz="2200" dirty="0"/>
              <a:t>When a creek makes a severe directional change, it can result in bank erosion.</a:t>
            </a:r>
          </a:p>
          <a:p>
            <a:r>
              <a:rPr lang="en-US" sz="2200" dirty="0"/>
              <a:t>Various methods are used to prevent bank erosion. An example of erosion prevention is the  concreted bank on Coward’s Creek. </a:t>
            </a:r>
          </a:p>
        </p:txBody>
      </p:sp>
    </p:spTree>
    <p:extLst>
      <p:ext uri="{BB962C8B-B14F-4D97-AF65-F5344CB8AC3E}">
        <p14:creationId xmlns:p14="http://schemas.microsoft.com/office/powerpoint/2010/main" val="3810535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032A-0D6B-8A4D-8AB8-69A72F378D03}"/>
              </a:ext>
            </a:extLst>
          </p:cNvPr>
          <p:cNvSpPr>
            <a:spLocks noGrp="1"/>
          </p:cNvSpPr>
          <p:nvPr>
            <p:ph type="title"/>
          </p:nvPr>
        </p:nvSpPr>
        <p:spPr>
          <a:xfrm>
            <a:off x="2592924" y="624110"/>
            <a:ext cx="8911687" cy="861790"/>
          </a:xfrm>
        </p:spPr>
        <p:txBody>
          <a:bodyPr/>
          <a:lstStyle/>
          <a:p>
            <a:r>
              <a:rPr lang="en-US" b="1" dirty="0"/>
              <a:t>Maintenance</a:t>
            </a:r>
          </a:p>
        </p:txBody>
      </p:sp>
      <p:sp>
        <p:nvSpPr>
          <p:cNvPr id="9" name="TextBox 8">
            <a:extLst>
              <a:ext uri="{FF2B5EF4-FFF2-40B4-BE49-F238E27FC236}">
                <a16:creationId xmlns:a16="http://schemas.microsoft.com/office/drawing/2014/main" id="{41C4DCEA-CD9D-F04B-A03A-ADEFB24C56D3}"/>
              </a:ext>
            </a:extLst>
          </p:cNvPr>
          <p:cNvSpPr txBox="1"/>
          <p:nvPr/>
        </p:nvSpPr>
        <p:spPr>
          <a:xfrm>
            <a:off x="2592924" y="1255067"/>
            <a:ext cx="3642754" cy="461665"/>
          </a:xfrm>
          <a:prstGeom prst="rect">
            <a:avLst/>
          </a:prstGeom>
          <a:noFill/>
        </p:spPr>
        <p:txBody>
          <a:bodyPr wrap="square" rtlCol="0">
            <a:spAutoFit/>
          </a:bodyPr>
          <a:lstStyle/>
          <a:p>
            <a:r>
              <a:rPr lang="en-US" sz="2400" b="1" dirty="0"/>
              <a:t>Erosion Repair</a:t>
            </a:r>
          </a:p>
        </p:txBody>
      </p:sp>
      <p:pic>
        <p:nvPicPr>
          <p:cNvPr id="7" name="Content Placeholder 6" descr="A picture containing outdoor, ground, nature, dirt&#10;&#10;Description automatically generated">
            <a:extLst>
              <a:ext uri="{FF2B5EF4-FFF2-40B4-BE49-F238E27FC236}">
                <a16:creationId xmlns:a16="http://schemas.microsoft.com/office/drawing/2014/main" id="{51138ED8-DE25-844A-90AB-88FC29A3651E}"/>
              </a:ext>
            </a:extLst>
          </p:cNvPr>
          <p:cNvPicPr>
            <a:picLocks noGrp="1" noChangeAspect="1"/>
          </p:cNvPicPr>
          <p:nvPr>
            <p:ph sz="half" idx="1"/>
          </p:nvPr>
        </p:nvPicPr>
        <p:blipFill>
          <a:blip r:embed="rId2"/>
          <a:stretch>
            <a:fillRect/>
          </a:stretch>
        </p:blipFill>
        <p:spPr>
          <a:xfrm>
            <a:off x="2039664" y="2323985"/>
            <a:ext cx="5009103" cy="3162944"/>
          </a:xfrm>
        </p:spPr>
      </p:pic>
      <p:sp>
        <p:nvSpPr>
          <p:cNvPr id="11" name="Content Placeholder 5">
            <a:extLst>
              <a:ext uri="{FF2B5EF4-FFF2-40B4-BE49-F238E27FC236}">
                <a16:creationId xmlns:a16="http://schemas.microsoft.com/office/drawing/2014/main" id="{8C4B67AB-BB05-2C48-A5D9-D24262F6545B}"/>
              </a:ext>
            </a:extLst>
          </p:cNvPr>
          <p:cNvSpPr txBox="1">
            <a:spLocks/>
          </p:cNvSpPr>
          <p:nvPr/>
        </p:nvSpPr>
        <p:spPr>
          <a:xfrm>
            <a:off x="7048767" y="1451116"/>
            <a:ext cx="4313864" cy="30021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sz="1400" dirty="0"/>
          </a:p>
        </p:txBody>
      </p:sp>
      <p:sp>
        <p:nvSpPr>
          <p:cNvPr id="4" name="Content Placeholder 3">
            <a:extLst>
              <a:ext uri="{FF2B5EF4-FFF2-40B4-BE49-F238E27FC236}">
                <a16:creationId xmlns:a16="http://schemas.microsoft.com/office/drawing/2014/main" id="{628210AC-8845-409E-A5BD-47A825ECF043}"/>
              </a:ext>
            </a:extLst>
          </p:cNvPr>
          <p:cNvSpPr>
            <a:spLocks noGrp="1"/>
          </p:cNvSpPr>
          <p:nvPr>
            <p:ph sz="half" idx="2"/>
          </p:nvPr>
        </p:nvSpPr>
        <p:spPr>
          <a:xfrm>
            <a:off x="7190747" y="2224983"/>
            <a:ext cx="4313864" cy="3777622"/>
          </a:xfrm>
        </p:spPr>
        <p:txBody>
          <a:bodyPr>
            <a:normAutofit/>
          </a:bodyPr>
          <a:lstStyle/>
          <a:p>
            <a:r>
              <a:rPr lang="en-US" sz="2200" dirty="0"/>
              <a:t>The low water crossing on Mary’s Creek has failed resulting in significant erosion of the bank.</a:t>
            </a:r>
          </a:p>
          <a:p>
            <a:r>
              <a:rPr lang="en-US" sz="2200" dirty="0"/>
              <a:t>The eroded bank will be repaired using packed clay. </a:t>
            </a:r>
          </a:p>
          <a:p>
            <a:r>
              <a:rPr lang="en-US" sz="2200" dirty="0"/>
              <a:t>A single span bridge will be built to replace the low water crossing.</a:t>
            </a:r>
          </a:p>
        </p:txBody>
      </p:sp>
    </p:spTree>
    <p:extLst>
      <p:ext uri="{BB962C8B-B14F-4D97-AF65-F5344CB8AC3E}">
        <p14:creationId xmlns:p14="http://schemas.microsoft.com/office/powerpoint/2010/main" val="3562569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C9AE-44DC-1440-8671-95840ADA7C99}"/>
              </a:ext>
            </a:extLst>
          </p:cNvPr>
          <p:cNvSpPr>
            <a:spLocks noGrp="1"/>
          </p:cNvSpPr>
          <p:nvPr>
            <p:ph type="title"/>
          </p:nvPr>
        </p:nvSpPr>
        <p:spPr/>
        <p:txBody>
          <a:bodyPr/>
          <a:lstStyle/>
          <a:p>
            <a:r>
              <a:rPr lang="en-US" b="1" dirty="0"/>
              <a:t>Projects</a:t>
            </a:r>
          </a:p>
        </p:txBody>
      </p:sp>
      <p:sp>
        <p:nvSpPr>
          <p:cNvPr id="3" name="Content Placeholder 2">
            <a:extLst>
              <a:ext uri="{FF2B5EF4-FFF2-40B4-BE49-F238E27FC236}">
                <a16:creationId xmlns:a16="http://schemas.microsoft.com/office/drawing/2014/main" id="{8A86E490-382B-BE4A-B074-499A3EF437B9}"/>
              </a:ext>
            </a:extLst>
          </p:cNvPr>
          <p:cNvSpPr>
            <a:spLocks noGrp="1"/>
          </p:cNvSpPr>
          <p:nvPr>
            <p:ph sz="half" idx="1"/>
          </p:nvPr>
        </p:nvSpPr>
        <p:spPr>
          <a:xfrm>
            <a:off x="2289462" y="1522160"/>
            <a:ext cx="4313864" cy="4446154"/>
          </a:xfrm>
        </p:spPr>
        <p:txBody>
          <a:bodyPr>
            <a:normAutofit/>
          </a:bodyPr>
          <a:lstStyle/>
          <a:p>
            <a:r>
              <a:rPr lang="en-US" sz="2200" dirty="0"/>
              <a:t>Development Standards</a:t>
            </a:r>
          </a:p>
          <a:p>
            <a:r>
              <a:rPr lang="en-US" sz="2200" dirty="0"/>
              <a:t>Development Reviews Approval</a:t>
            </a:r>
          </a:p>
          <a:p>
            <a:r>
              <a:rPr lang="en-US" sz="2200" dirty="0"/>
              <a:t>Purchasing Land for Detention Opportunity</a:t>
            </a:r>
          </a:p>
          <a:p>
            <a:r>
              <a:rPr lang="en-US" sz="2200" dirty="0"/>
              <a:t>Baker Road Regional Detention Basin</a:t>
            </a:r>
          </a:p>
          <a:p>
            <a:r>
              <a:rPr lang="en-US" sz="2200" dirty="0"/>
              <a:t>Chigger Creek Regional Detention</a:t>
            </a:r>
          </a:p>
          <a:p>
            <a:endParaRPr lang="en-US" sz="2200" dirty="0"/>
          </a:p>
          <a:p>
            <a:endParaRPr lang="en-US" sz="2200" dirty="0"/>
          </a:p>
          <a:p>
            <a:pPr marL="0" indent="0">
              <a:buNone/>
            </a:pPr>
            <a:endParaRPr lang="en-US" dirty="0"/>
          </a:p>
        </p:txBody>
      </p:sp>
      <p:sp>
        <p:nvSpPr>
          <p:cNvPr id="5" name="Content Placeholder 5">
            <a:extLst>
              <a:ext uri="{FF2B5EF4-FFF2-40B4-BE49-F238E27FC236}">
                <a16:creationId xmlns:a16="http://schemas.microsoft.com/office/drawing/2014/main" id="{778BBAE5-7F8E-8D42-8259-0A5A58ED7B55}"/>
              </a:ext>
            </a:extLst>
          </p:cNvPr>
          <p:cNvSpPr txBox="1">
            <a:spLocks/>
          </p:cNvSpPr>
          <p:nvPr/>
        </p:nvSpPr>
        <p:spPr>
          <a:xfrm>
            <a:off x="7048767" y="1451116"/>
            <a:ext cx="4313864" cy="30021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sz="1400" dirty="0"/>
          </a:p>
        </p:txBody>
      </p:sp>
      <p:sp>
        <p:nvSpPr>
          <p:cNvPr id="9" name="Content Placeholder 3">
            <a:extLst>
              <a:ext uri="{FF2B5EF4-FFF2-40B4-BE49-F238E27FC236}">
                <a16:creationId xmlns:a16="http://schemas.microsoft.com/office/drawing/2014/main" id="{CAB790BF-251B-6B41-B565-7F78228EC4B2}"/>
              </a:ext>
            </a:extLst>
          </p:cNvPr>
          <p:cNvSpPr txBox="1">
            <a:spLocks/>
          </p:cNvSpPr>
          <p:nvPr/>
        </p:nvSpPr>
        <p:spPr>
          <a:xfrm>
            <a:off x="6745305" y="1522160"/>
            <a:ext cx="4313864" cy="42321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200" dirty="0"/>
              <a:t>Harold Whitaker Storm Water Detention Basin at 1776 Park</a:t>
            </a:r>
          </a:p>
          <a:p>
            <a:r>
              <a:rPr lang="en-US" sz="2200" dirty="0"/>
              <a:t>Clearview Detention Basin</a:t>
            </a:r>
          </a:p>
          <a:p>
            <a:r>
              <a:rPr lang="en-US" sz="2200" dirty="0"/>
              <a:t>Mary’s Creek foot bridge replacement</a:t>
            </a:r>
          </a:p>
          <a:p>
            <a:r>
              <a:rPr lang="en-US" sz="2200" dirty="0"/>
              <a:t>FM 1959 Detention Basin</a:t>
            </a:r>
          </a:p>
          <a:p>
            <a:r>
              <a:rPr lang="en-US" sz="2200" dirty="0"/>
              <a:t>Cooperate with other governmental bodies to improve drainage</a:t>
            </a:r>
          </a:p>
          <a:p>
            <a:pPr marL="0" indent="0">
              <a:buNone/>
            </a:pPr>
            <a:endParaRPr lang="en-US" dirty="0"/>
          </a:p>
        </p:txBody>
      </p:sp>
    </p:spTree>
    <p:extLst>
      <p:ext uri="{BB962C8B-B14F-4D97-AF65-F5344CB8AC3E}">
        <p14:creationId xmlns:p14="http://schemas.microsoft.com/office/powerpoint/2010/main" val="290313236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1390</TotalTime>
  <Words>1239</Words>
  <Application>Microsoft Macintosh PowerPoint</Application>
  <PresentationFormat>Widescreen</PresentationFormat>
  <Paragraphs>136</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Wingdings 3</vt:lpstr>
      <vt:lpstr>Wisp</vt:lpstr>
      <vt:lpstr>Galveston County Consolidation Drainage District’s (GCCDD)   Goal, Maintenance, and Projects</vt:lpstr>
      <vt:lpstr>Goal</vt:lpstr>
      <vt:lpstr>Maintenance</vt:lpstr>
      <vt:lpstr>Maintenance</vt:lpstr>
      <vt:lpstr>Maintenance</vt:lpstr>
      <vt:lpstr>Maintenance</vt:lpstr>
      <vt:lpstr>Maintenance</vt:lpstr>
      <vt:lpstr>Maintenance</vt:lpstr>
      <vt:lpstr>Projects</vt:lpstr>
      <vt:lpstr>Projects</vt:lpstr>
      <vt:lpstr>Projects</vt:lpstr>
      <vt:lpstr>Projects</vt:lpstr>
      <vt:lpstr>Projects</vt:lpstr>
      <vt:lpstr>Projects</vt:lpstr>
      <vt:lpstr>Projects</vt:lpstr>
      <vt:lpstr>Projects</vt:lpstr>
      <vt:lpstr>Projects</vt:lpstr>
      <vt:lpstr>Projects</vt:lpstr>
      <vt:lpstr>Projects</vt:lpstr>
      <vt:lpstr>Potential Future Projects for Clear Creek totaling $135,250,000 </vt:lpstr>
      <vt:lpstr>Potential Future Projects for Coward’s Creek - $5,000,000</vt:lpstr>
      <vt:lpstr>Potential Future Projects for Chigger Creek - $2,500,000</vt:lpstr>
      <vt:lpstr>Potential Future Projects Mary’s Creek - $2,525,000</vt:lpstr>
      <vt:lpstr>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Galveston County Consolidation Drainage District</dc:title>
  <dc:creator>Lindsey Adele Walker</dc:creator>
  <cp:lastModifiedBy>Derek Wilkinson</cp:lastModifiedBy>
  <cp:revision>29</cp:revision>
  <cp:lastPrinted>2022-01-20T21:25:04Z</cp:lastPrinted>
  <dcterms:created xsi:type="dcterms:W3CDTF">2021-12-09T02:03:27Z</dcterms:created>
  <dcterms:modified xsi:type="dcterms:W3CDTF">2022-04-21T23:51:00Z</dcterms:modified>
</cp:coreProperties>
</file>