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16"/>
  </p:notesMasterIdLst>
  <p:handoutMasterIdLst>
    <p:handoutMasterId r:id="rId17"/>
  </p:handoutMasterIdLst>
  <p:sldIdLst>
    <p:sldId id="315" r:id="rId5"/>
    <p:sldId id="256" r:id="rId6"/>
    <p:sldId id="320" r:id="rId7"/>
    <p:sldId id="305" r:id="rId8"/>
    <p:sldId id="322" r:id="rId9"/>
    <p:sldId id="321" r:id="rId10"/>
    <p:sldId id="323" r:id="rId11"/>
    <p:sldId id="324" r:id="rId12"/>
    <p:sldId id="325" r:id="rId13"/>
    <p:sldId id="326" r:id="rId14"/>
    <p:sldId id="2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5AA1BD55-57CD-466E-0725-B6CBA11E0D12}" name="Lauren Weldy (ALLEGIS GROUP SERVICES)" initials="LW" userId="S::v-lweldy@microsoft.com::07a2285c-a352-4b96-8658-ecc34365c1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DEB"/>
    <a:srgbClr val="97A7B8"/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C9E8C5-29EF-46B7-A2FD-2112ABDDB72F}" v="5" dt="2025-01-27T17:02:39.327"/>
  </p1510:revLst>
</p1510:revInfo>
</file>

<file path=ppt/tableStyles.xml><?xml version="1.0" encoding="utf-8"?>
<a:tblStyleLst xmlns:a="http://schemas.openxmlformats.org/drawingml/2006/main" def="{8A107856-5554-42FB-B03E-39F5DBC370B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5388" autoAdjust="0"/>
  </p:normalViewPr>
  <p:slideViewPr>
    <p:cSldViewPr snapToGrid="0">
      <p:cViewPr varScale="1">
        <p:scale>
          <a:sx n="66" d="100"/>
          <a:sy n="66" d="100"/>
        </p:scale>
        <p:origin x="75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149"/>
    </p:cViewPr>
  </p:sorterViewPr>
  <p:notesViewPr>
    <p:cSldViewPr snapToGrid="0">
      <p:cViewPr>
        <p:scale>
          <a:sx n="1" d="2"/>
          <a:sy n="1" d="2"/>
        </p:scale>
        <p:origin x="2640" y="28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89D207-BE08-4B33-B5B0-5A5A94C95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58DB9-49DC-495B-A68F-33D105C90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A1AC4-3AE8-4F87-AAED-904EC6054702}" type="datetimeFigureOut">
              <a:rPr lang="en-US" smtClean="0"/>
              <a:t>1/24/2025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6337E-DAD5-442C-9B8F-E10EB7D972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3BDF2-02BD-4181-AC28-FD56172CC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A362-CAFC-4987-9A50-4757052839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56653-6123-4FE4-861F-5F9583BF59B0}" type="datetimeFigureOut">
              <a:rPr lang="en-US" smtClean="0"/>
              <a:t>1/24/2025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EB602-95FC-483A-B12D-216A7AD7EA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843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08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80F5E-8B53-435D-CA8D-9F83934DD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078E4A-9176-2255-8101-79111607FF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F613EB-C4DA-962F-BC48-430332179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B2D18-991F-9479-64A5-5944E66033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81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F282E-55F5-4803-B60F-09BA4600E53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97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74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970D4-F562-15C1-DD1C-FA9626F43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5AB286-34E5-6991-A0A1-1600383376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F08B07-84EC-F664-9EB6-250330FD1F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FB613-F3AC-0880-4ED4-33E1CFB4C5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48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327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78DA2-F931-6C26-ABB9-8D9877728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85CB6E-4FBF-5AC2-3DE9-A67D4187F9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CA7BD1-ADC5-580D-0E18-81B872554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70139-7A84-B4DB-D29B-D54991FF2D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61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081CC-8EF0-5318-F652-96DB91A58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55C7EA-FA73-6FBF-BCB3-E841FE6548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8A2373-16C8-84C6-B9B5-61DF47DA0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37240D-CE31-D8D4-7F63-45CFBC3582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620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96209-3294-5BBE-FE5E-99008CD0B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F601EB-0ECB-2BBF-2A94-9EE5FE7680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55D448-F874-25F5-CF9F-43DF35DAC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867E30-D7EA-5134-3163-21B02C14FE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87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D1170-66DF-21CB-191B-947098454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93F891-1A0D-8B40-CB1A-18C0C2A590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9F6A2-F179-E30D-6C09-95451BDCA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8D873-5EA8-187F-18A2-25401CC89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383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75D4D-4F83-0FB7-7F6E-836C0FCD1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EBB8FE-6124-5E1B-8FDE-47B04C4021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EBDE8-180C-DCD8-ADF2-ED7D91507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32FB1-816B-0F23-B196-68CF9A6705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5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D69555-EE48-4B19-812B-4E1068DBF976}"/>
              </a:ext>
            </a:extLst>
          </p:cNvPr>
          <p:cNvSpPr/>
          <p:nvPr/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388" y="863068"/>
            <a:ext cx="6007691" cy="4985916"/>
          </a:xfrm>
        </p:spPr>
        <p:txBody>
          <a:bodyPr anchor="ctr">
            <a:noAutofit/>
          </a:bodyPr>
          <a:lstStyle>
            <a:lvl1pPr algn="l">
              <a:lnSpc>
                <a:spcPct val="125000"/>
              </a:lnSpc>
              <a:defRPr sz="6000" b="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352" y="863068"/>
            <a:ext cx="3351729" cy="5120069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9F4CF2F-CDFA-4A37-837C-819D5238EA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FECE62A-61A4-407D-8F0B-D459CD97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9FE60A9-FE2A-451F-9244-60FCE7FE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206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365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1572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EA8D8870-8337-4ABD-9EA6-3D5AAB7E4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C3B2DB-2CCA-4BD4-8D63-98257049E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25689"/>
            <a:ext cx="12192000" cy="52017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324DAAC3-FA37-4838-A298-327679F99F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86628" y="1034477"/>
            <a:ext cx="9380431" cy="2614551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792E4C-AD3B-4E88-8540-E757597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88969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A32632F-9ED1-4328-BBE3-B4E01415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124D3C-01E3-4B96-BDF0-54851D173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65851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7A64FF-37A7-4837-8033-CBEA22697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89604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94ADB5-E70F-B672-CBEB-D8194AEA79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86177" y="3649028"/>
            <a:ext cx="9380431" cy="2164715"/>
          </a:xfrm>
        </p:spPr>
        <p:txBody>
          <a:bodyPr anchor="t"/>
          <a:lstStyle>
            <a:lvl1pPr marL="0" indent="0">
              <a:lnSpc>
                <a:spcPct val="125000"/>
              </a:lnSpc>
              <a:buNone/>
              <a:defRPr lang="en-US" sz="2400" b="0" kern="1200" spc="15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b="0" kern="1200" spc="15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400" b="0" kern="1200" spc="15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400" b="0" kern="1200" spc="15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400" b="0" kern="1200" spc="15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935738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DF88512-9E62-4695-B350-39488566A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D596D-95F4-4C5C-A0E7-86D747FE7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553E9F-DCBF-4BEE-A261-5AA97361A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49B0EB0-AEBA-44ED-BC77-4188C7486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371" y="962423"/>
            <a:ext cx="10013710" cy="1216152"/>
          </a:xfrm>
        </p:spPr>
        <p:txBody>
          <a:bodyPr tIns="182880" anchor="ctr" anchorCtr="0">
            <a:no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52AD8E1-37CB-EB1E-9394-A293E1F2107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542563" y="2590800"/>
            <a:ext cx="6441412" cy="3718557"/>
          </a:xfrm>
        </p:spPr>
        <p:txBody>
          <a:bodyPr anchor="t">
            <a:normAutofit/>
          </a:bodyPr>
          <a:lstStyle>
            <a:lvl1pPr marL="0" indent="0">
              <a:lnSpc>
                <a:spcPct val="125000"/>
              </a:lnSpc>
              <a:spcAft>
                <a:spcPts val="600"/>
              </a:spcAft>
              <a:buNone/>
              <a:defRPr sz="1800" b="0"/>
            </a:lvl1pPr>
            <a:lvl2pPr marL="283464">
              <a:lnSpc>
                <a:spcPct val="125000"/>
              </a:lnSpc>
              <a:spcAft>
                <a:spcPts val="600"/>
              </a:spcAft>
              <a:defRPr sz="1800"/>
            </a:lvl2pPr>
            <a:lvl3pPr marL="566928">
              <a:lnSpc>
                <a:spcPct val="125000"/>
              </a:lnSpc>
              <a:spcAft>
                <a:spcPts val="600"/>
              </a:spcAft>
              <a:defRPr sz="1800"/>
            </a:lvl3pPr>
            <a:lvl4pPr marL="850392">
              <a:lnSpc>
                <a:spcPct val="125000"/>
              </a:lnSpc>
              <a:spcAft>
                <a:spcPts val="600"/>
              </a:spcAft>
              <a:defRPr sz="1800"/>
            </a:lvl4pPr>
            <a:lvl5pPr marL="1133856">
              <a:lnSpc>
                <a:spcPct val="125000"/>
              </a:lnSpc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B37B294-6F01-986D-E8E5-119AE9A8F2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197362" y="2590800"/>
            <a:ext cx="3522849" cy="3718557"/>
          </a:xfrm>
        </p:spPr>
        <p:txBody>
          <a:bodyPr anchor="t">
            <a:normAutofit/>
          </a:bodyPr>
          <a:lstStyle>
            <a:lvl1pPr marL="285750" indent="-28575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 sz="1800" b="0"/>
            </a:lvl1pPr>
            <a:lvl2pPr>
              <a:lnSpc>
                <a:spcPct val="125000"/>
              </a:lnSpc>
              <a:spcAft>
                <a:spcPts val="600"/>
              </a:spcAft>
              <a:defRPr sz="1800"/>
            </a:lvl2pPr>
            <a:lvl3pPr>
              <a:lnSpc>
                <a:spcPct val="125000"/>
              </a:lnSpc>
              <a:spcAft>
                <a:spcPts val="600"/>
              </a:spcAft>
              <a:defRPr sz="1800"/>
            </a:lvl3pPr>
            <a:lvl4pPr>
              <a:lnSpc>
                <a:spcPct val="125000"/>
              </a:lnSpc>
              <a:spcAft>
                <a:spcPts val="600"/>
              </a:spcAft>
              <a:defRPr sz="1800"/>
            </a:lvl4pPr>
            <a:lvl5pPr>
              <a:lnSpc>
                <a:spcPct val="125000"/>
              </a:lnSpc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78DD10-67BC-4E87-A788-A45C6093F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769F5-486B-4B48-A543-2C70359DF6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7BB165-F380-48C4-B95B-C09C9189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371" y="6309360"/>
            <a:ext cx="5049579" cy="457200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0805E9B-6657-4167-BD79-CAC59C0D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/>
          <a:lstStyle>
            <a:lvl1pPr>
              <a:defRPr sz="1200" b="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0EFA1AD-93FB-148E-CFC6-A6E5D99674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78168" y="6309360"/>
            <a:ext cx="2148840" cy="457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9/8/20XX</a:t>
            </a:r>
          </a:p>
        </p:txBody>
      </p:sp>
    </p:spTree>
    <p:extLst>
      <p:ext uri="{BB962C8B-B14F-4D97-AF65-F5344CB8AC3E}">
        <p14:creationId xmlns:p14="http://schemas.microsoft.com/office/powerpoint/2010/main" val="161647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23DC2F0A-1748-49AE-AF72-D6BBB4F8F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DF7B1-E0C5-4E09-BB5C-F11EA14D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66789"/>
            <a:ext cx="6833381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C678EC-E47C-4AC2-A75A-7022CECD00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4622" y="848455"/>
            <a:ext cx="5102365" cy="2601914"/>
          </a:xfrm>
        </p:spPr>
        <p:txBody>
          <a:bodyPr tIns="182880" anchor="ctr" anchorCtr="0">
            <a:noAutofit/>
          </a:bodyPr>
          <a:lstStyle>
            <a:lvl1pPr>
              <a:lnSpc>
                <a:spcPct val="100000"/>
              </a:lnSpc>
              <a:defRPr sz="3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74E69A-5ABD-42DF-A2B0-997A62625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3063" y="920164"/>
            <a:ext cx="1070775" cy="24661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B6D0A-4A1F-4B59-B429-AD3FABC74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66529-F6B7-4C1C-8291-8139628DF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48456"/>
            <a:ext cx="6833382" cy="717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2245B9-34B5-4F89-8EA6-C018B9D4F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23" y="3442673"/>
            <a:ext cx="5333977" cy="34153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0814BE-76E8-43EC-9616-A1F02F053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96996"/>
            <a:ext cx="1219200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8AAA0A6-9D4B-4AA2-82F0-77E5ECF4B6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86762" y="3928342"/>
            <a:ext cx="4162319" cy="22850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sz="1800" b="0"/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7" name="Footer Placeholder 12">
            <a:extLst>
              <a:ext uri="{FF2B5EF4-FFF2-40B4-BE49-F238E27FC236}">
                <a16:creationId xmlns:a16="http://schemas.microsoft.com/office/drawing/2014/main" id="{8E3FFD99-95F0-47A4-8642-FB9FECEC4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5917" y="6309360"/>
            <a:ext cx="4946592" cy="457200"/>
          </a:xfrm>
        </p:spPr>
        <p:txBody>
          <a:bodyPr/>
          <a:lstStyle>
            <a:lvl1pPr>
              <a:defRPr lang="en-US" sz="12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727536-E532-4015-A178-0ABB6B09C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ate Placeholder 11">
            <a:extLst>
              <a:ext uri="{FF2B5EF4-FFF2-40B4-BE49-F238E27FC236}">
                <a16:creationId xmlns:a16="http://schemas.microsoft.com/office/drawing/2014/main" id="{22977876-C29D-4D32-9948-303465AEC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77730" y="6309360"/>
            <a:ext cx="2736329" cy="457200"/>
          </a:xfrm>
        </p:spPr>
        <p:txBody>
          <a:bodyPr/>
          <a:lstStyle/>
          <a:p>
            <a:r>
              <a:rPr lang="en-US" dirty="0"/>
              <a:t>9/8/20XX</a:t>
            </a:r>
          </a:p>
        </p:txBody>
      </p:sp>
      <p:sp>
        <p:nvSpPr>
          <p:cNvPr id="20" name="Slide Number Placeholder 15">
            <a:extLst>
              <a:ext uri="{FF2B5EF4-FFF2-40B4-BE49-F238E27FC236}">
                <a16:creationId xmlns:a16="http://schemas.microsoft.com/office/drawing/2014/main" id="{6A7BC11E-2EF0-4989-9A7E-7AB377DB8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9202" y="6309360"/>
            <a:ext cx="979879" cy="457200"/>
          </a:xfrm>
        </p:spPr>
        <p:txBody>
          <a:bodyPr/>
          <a:lstStyle>
            <a:lvl1pPr>
              <a:defRPr sz="1200" b="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0557ABF-B75C-BD78-1A04-E483A57A9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7712" y="0"/>
            <a:ext cx="5728216" cy="845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38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EA8D8870-8337-4ABD-9EA6-3D5AAB7E4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C3B2DB-2CCA-4BD4-8D63-98257049E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25689"/>
            <a:ext cx="12192000" cy="52017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324DAAC3-FA37-4838-A298-327679F99F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86629" y="825687"/>
            <a:ext cx="9643772" cy="5201730"/>
          </a:xfrm>
        </p:spPr>
        <p:txBody>
          <a:bodyPr tIns="182880" anchor="ctr" anchorCtr="0">
            <a:no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792E4C-AD3B-4E88-8540-E757597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88969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A32632F-9ED1-4328-BBE3-B4E01415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124D3C-01E3-4B96-BDF0-54851D173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65851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7A64FF-37A7-4837-8033-CBEA22697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896046"/>
            <a:ext cx="1070775" cy="50777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C0C09F-8990-542B-199E-E6FADE2FE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0"/>
            <a:ext cx="1070775" cy="825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6F60C3-341E-9533-2415-66360A254A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5" y="6027421"/>
            <a:ext cx="1070775" cy="830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75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4944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FD12B6-57DE-4B63-A723-500B050FB7DD}"/>
              </a:ext>
            </a:extLst>
          </p:cNvPr>
          <p:cNvSpPr/>
          <p:nvPr/>
        </p:nvSpPr>
        <p:spPr>
          <a:xfrm>
            <a:off x="0" y="4215384"/>
            <a:ext cx="12192000" cy="26426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16" y="1406284"/>
            <a:ext cx="10593694" cy="2597841"/>
          </a:xfrm>
        </p:spPr>
        <p:txBody>
          <a:bodyPr anchor="b">
            <a:normAutofit/>
          </a:bodyPr>
          <a:lstStyle>
            <a:lvl1pPr algn="ctr">
              <a:lnSpc>
                <a:spcPct val="125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8312" y="4527856"/>
            <a:ext cx="6559018" cy="15702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E2E75-4758-4930-8024-39287C96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B9949-402C-42C2-9A94-16590FC0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9D83F6-DAF4-4876-AA41-F246EC97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13A19-DDA2-44F6-9ED4-F87771C684B8}"/>
              </a:ext>
            </a:extLst>
          </p:cNvPr>
          <p:cNvSpPr/>
          <p:nvPr/>
        </p:nvSpPr>
        <p:spPr>
          <a:xfrm>
            <a:off x="0" y="4215384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343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76670" y="705114"/>
            <a:ext cx="6172412" cy="2403846"/>
          </a:xfrm>
        </p:spPr>
        <p:txBody>
          <a:bodyPr anchor="b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70" y="3749040"/>
            <a:ext cx="6172411" cy="2346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6B9B5-A5D1-4099-B52B-78F39AB0AFCB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585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67" y="658999"/>
            <a:ext cx="6166422" cy="457200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68" y="1116199"/>
            <a:ext cx="6166422" cy="2062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6668" y="3623098"/>
            <a:ext cx="6166421" cy="457200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6670" y="4102370"/>
            <a:ext cx="6166419" cy="206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26B370B-8381-431F-9492-0EA120511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A89085-2231-4A9C-B23C-B199A9DD26C5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5215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D215-1C45-48A0-8534-39FFE8A7C95A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94837D5C-EE88-BE2B-5940-6A8E20CAE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6331A-AE6C-3009-DDD4-1671FF7E0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25689"/>
            <a:ext cx="12192000" cy="52017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D7D28B-DE67-0B99-CDEB-A037FFC56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88969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B9F3E3-6134-5423-F75E-B36E71A65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1F677F-A1EC-4CDA-E80E-4B3695465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65851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1E2C06-C49E-A5AA-07A3-D134EFA3D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896046"/>
            <a:ext cx="1070775" cy="50777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BA39D8-E4F7-CD36-B80A-49D228C0FC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0"/>
            <a:ext cx="1070775" cy="825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6F4721-4B2C-0638-8409-054F6738E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5" y="6027421"/>
            <a:ext cx="1070775" cy="830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947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F41D3-C6B9-4E99-9321-87C4E2168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BC6EB-07B1-46AF-AC33-E998BC6AA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3A0C1-6562-4819-9E88-4C1378FD5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2554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ACA29BA-0143-49FF-8608-DB1623D99537}"/>
              </a:ext>
            </a:extLst>
          </p:cNvPr>
          <p:cNvSpPr/>
          <p:nvPr/>
        </p:nvSpPr>
        <p:spPr>
          <a:xfrm>
            <a:off x="0" y="0"/>
            <a:ext cx="8248592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015" y="640079"/>
            <a:ext cx="2796066" cy="2551751"/>
          </a:xfrm>
        </p:spPr>
        <p:txBody>
          <a:bodyPr anchor="b">
            <a:normAutofit/>
          </a:bodyPr>
          <a:lstStyle>
            <a:lvl1pPr algn="l">
              <a:lnSpc>
                <a:spcPct val="135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818" y="640078"/>
            <a:ext cx="6969693" cy="545592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753015" y="3223803"/>
            <a:ext cx="2796066" cy="2872197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10CF18-370D-4E80-AE4C-396FFDFCAE5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5EBFE9C-5A22-4462-9C51-E00C03F5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3015" y="6309360"/>
            <a:ext cx="1734207" cy="457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EBBFF2E-AA66-4B76-9139-CB000B5A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18" y="6309360"/>
            <a:ext cx="6993867" cy="457200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4F64C4-BF20-4F6B-B650-57C71C82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14089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4996" y="640079"/>
            <a:ext cx="2714085" cy="2695903"/>
          </a:xfrm>
        </p:spPr>
        <p:txBody>
          <a:bodyPr anchor="b">
            <a:noAutofit/>
          </a:bodyPr>
          <a:lstStyle>
            <a:lvl1pPr algn="l"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248592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834996" y="3429000"/>
            <a:ext cx="2714085" cy="2508026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949BC8-9ABF-49F6-851C-5DB0B86CA70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1EE21-E3FA-4D43-B224-C6649596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34997" y="6309360"/>
            <a:ext cx="1645920" cy="457200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D7F83-8993-4ED4-9F02-663CC0850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678B7-E511-4CE1-BEE5-89E959B9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0080" y="6309360"/>
            <a:ext cx="4946592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63196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2917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76670" y="6309360"/>
            <a:ext cx="494659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4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702" r:id="rId12"/>
    <p:sldLayoutId id="2147483704" r:id="rId13"/>
    <p:sldLayoutId id="2147483709" r:id="rId14"/>
    <p:sldLayoutId id="2147483682" r:id="rId15"/>
  </p:sldLayoutIdLst>
  <p:hf sldNum="0" hdr="0" ftr="0" dt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haritos@gccdd.dst.tx.u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14B6A3-5F3E-4909-8ED5-87FE82492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 lIns="109728" tIns="109728" rIns="109728" bIns="91440" rtlCol="0" anchor="ctr">
            <a:normAutofit/>
          </a:bodyPr>
          <a:lstStyle/>
          <a:p>
            <a:br>
              <a:rPr lang="en-US" dirty="0"/>
            </a:br>
            <a:r>
              <a:rPr lang="en-US" dirty="0"/>
              <a:t>general Project update</a:t>
            </a:r>
            <a:br>
              <a:rPr lang="en-US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endParaRPr lang="en-US" sz="1400" dirty="0">
              <a:solidFill>
                <a:srgbClr val="7030A0"/>
              </a:solidFill>
            </a:endParaRPr>
          </a:p>
        </p:txBody>
      </p:sp>
      <p:pic>
        <p:nvPicPr>
          <p:cNvPr id="3" name="Picture 2" descr="A logo of a city">
            <a:extLst>
              <a:ext uri="{FF2B5EF4-FFF2-40B4-BE49-F238E27FC236}">
                <a16:creationId xmlns:a16="http://schemas.microsoft.com/office/drawing/2014/main" id="{D69F9DE8-30CD-8364-1265-218E4B9F1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7036" y="1048928"/>
            <a:ext cx="1672730" cy="16727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294A40-314A-D339-83F7-00D24235201C}"/>
              </a:ext>
            </a:extLst>
          </p:cNvPr>
          <p:cNvSpPr txBox="1"/>
          <p:nvPr/>
        </p:nvSpPr>
        <p:spPr>
          <a:xfrm>
            <a:off x="1461752" y="1165538"/>
            <a:ext cx="67907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Galveston County Consolidated Drainage District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January 28, 2025 Board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907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35297-2731-3960-BAF0-5E8DE2A4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31CC6C3-232A-C4B8-2E76-F9178BB1CD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474639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Friendswood regional detention basin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25BAB1-4551-987F-3F99-11CB53D09645}"/>
              </a:ext>
            </a:extLst>
          </p:cNvPr>
          <p:cNvSpPr txBox="1"/>
          <p:nvPr/>
        </p:nvSpPr>
        <p:spPr>
          <a:xfrm>
            <a:off x="1222342" y="950199"/>
            <a:ext cx="974731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BEDEB"/>
                </a:solidFill>
              </a:rPr>
              <a:t>Kickoff for Engineering Design in December 2024 (Contractor is Gauge Engineering)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Moving forward with Alternative 2 from Preliminary Engineering (70 Acre Dry Bottom Basin that Avoids Archeological Site)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Submitted Wetland Report for Jurisdictional Determination from USACE for Wetland Sites (4.25 Acres)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Rough Grading Construction 65% (December 2024)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b="1" dirty="0">
                <a:solidFill>
                  <a:srgbClr val="EBEDEB"/>
                </a:solidFill>
              </a:rPr>
              <a:t>Timeline – Engineering Design – 12 Months</a:t>
            </a:r>
          </a:p>
          <a:p>
            <a:r>
              <a:rPr lang="en-US" b="1" dirty="0">
                <a:solidFill>
                  <a:srgbClr val="EBEDEB"/>
                </a:solidFill>
              </a:rPr>
              <a:t>Construction – Will Find Out During Engineering Design – Likely 24-36 Months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Cost – HCFCD Working on Update </a:t>
            </a:r>
          </a:p>
          <a:p>
            <a:r>
              <a:rPr lang="en-US" b="1" dirty="0">
                <a:solidFill>
                  <a:srgbClr val="FF0000"/>
                </a:solidFill>
              </a:rPr>
              <a:t>GCCDD Cost ($3,500,000 towards Entire Project)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Engineering Design Phase</a:t>
            </a:r>
            <a:endParaRPr lang="en-US" dirty="0">
              <a:solidFill>
                <a:srgbClr val="EBED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27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4081DB-1923-4878-AB15-AD54F35A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Thank you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55816F-F516-477A-8EF2-D8CA20267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981" y="3640561"/>
            <a:ext cx="4912771" cy="30271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400" b="1" dirty="0">
                <a:solidFill>
                  <a:srgbClr val="700000"/>
                </a:solidFill>
              </a:rPr>
              <a:t>Samantha Haritos, CFM, ENV SP</a:t>
            </a:r>
          </a:p>
          <a:p>
            <a:pPr>
              <a:spcBef>
                <a:spcPts val="0"/>
              </a:spcBef>
            </a:pPr>
            <a:r>
              <a:rPr lang="en-US" sz="1200" b="1" i="1" dirty="0"/>
              <a:t>Chief Operating Officer of Financial Partnerships, Procurement, and Strategic Planning</a:t>
            </a:r>
          </a:p>
          <a:p>
            <a:r>
              <a:rPr lang="en-US" sz="1200" b="1" dirty="0">
                <a:solidFill>
                  <a:srgbClr val="0070C0"/>
                </a:solidFill>
              </a:rPr>
              <a:t>Galveston County Consolidated Drainage District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Phone: </a:t>
            </a:r>
            <a:r>
              <a:rPr lang="en-US" sz="1400" dirty="0">
                <a:solidFill>
                  <a:schemeClr val="tx1"/>
                </a:solidFill>
              </a:rPr>
              <a:t>832-415-0899</a:t>
            </a:r>
          </a:p>
          <a:p>
            <a:r>
              <a:rPr lang="en-US" sz="1400" b="1" dirty="0">
                <a:solidFill>
                  <a:srgbClr val="7030A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Email: </a:t>
            </a:r>
            <a:r>
              <a:rPr lang="en-US" sz="1400" dirty="0">
                <a:solidFill>
                  <a:srgbClr val="7030A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sharitos@gccdd.dst.tx.us</a:t>
            </a:r>
            <a:endParaRPr lang="en-US" sz="140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351E44-D852-2FEB-76EB-A906CBAD6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902" y="412124"/>
            <a:ext cx="2803503" cy="263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0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14B6A3-5F3E-4909-8ED5-87FE82492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474639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Clear lake gate and pumps proposal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66B2BB-02F6-7E3B-79ED-49EFEF1E7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327" y="1569028"/>
            <a:ext cx="9833751" cy="343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4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F1F523-D055-208A-8511-5A90DFF9C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816E6D9-E53B-F9A3-E791-A776BAD07C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474639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Clear lake gate and pumps proposal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965998-E9AE-BF82-B854-88327C94D455}"/>
              </a:ext>
            </a:extLst>
          </p:cNvPr>
          <p:cNvSpPr txBox="1"/>
          <p:nvPr/>
        </p:nvSpPr>
        <p:spPr>
          <a:xfrm>
            <a:off x="1222342" y="950199"/>
            <a:ext cx="974731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BEDEB"/>
                </a:solidFill>
              </a:rPr>
              <a:t>Pump station proposed for Clear Creek has proposed capacity of 20,000 </a:t>
            </a:r>
            <a:r>
              <a:rPr lang="en-US" dirty="0" err="1">
                <a:solidFill>
                  <a:srgbClr val="EBEDEB"/>
                </a:solidFill>
              </a:rPr>
              <a:t>cfs</a:t>
            </a:r>
            <a:r>
              <a:rPr lang="en-US" dirty="0">
                <a:solidFill>
                  <a:srgbClr val="EBEDEB"/>
                </a:solidFill>
              </a:rPr>
              <a:t> (making it one of the largest stations in the world!)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Baseline 2D Hydrodynamic Model Setup and Scenario Analysis</a:t>
            </a:r>
          </a:p>
          <a:p>
            <a:r>
              <a:rPr lang="en-US" dirty="0">
                <a:solidFill>
                  <a:srgbClr val="EBEDEB"/>
                </a:solidFill>
              </a:rPr>
              <a:t>	a. Surge Only Scenarios: 100-yr, 500-yr</a:t>
            </a:r>
          </a:p>
          <a:p>
            <a:r>
              <a:rPr lang="en-US" dirty="0">
                <a:solidFill>
                  <a:srgbClr val="EBEDEB"/>
                </a:solidFill>
              </a:rPr>
              <a:t>	b. Precipitation Only Scenarios: 10-yr, 25-yr, 100-yr, 500-yr</a:t>
            </a:r>
          </a:p>
          <a:p>
            <a:r>
              <a:rPr lang="en-US" dirty="0">
                <a:solidFill>
                  <a:srgbClr val="EBEDEB"/>
                </a:solidFill>
              </a:rPr>
              <a:t>	c. Compound Scenarios 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Pump and Gate Scenarios Analysis and Optimalization</a:t>
            </a:r>
          </a:p>
          <a:p>
            <a:r>
              <a:rPr lang="en-US" dirty="0">
                <a:solidFill>
                  <a:srgbClr val="EBEDEB"/>
                </a:solidFill>
              </a:rPr>
              <a:t>	- Investigate how pumps and gates configurations can be optimized</a:t>
            </a:r>
          </a:p>
          <a:p>
            <a:r>
              <a:rPr lang="en-US" dirty="0">
                <a:solidFill>
                  <a:srgbClr val="EBEDEB"/>
                </a:solidFill>
              </a:rPr>
              <a:t>	- Determine number of pumps required and their capacities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Deliverables include Report and PowerPoint Presentation for Broad Audience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Timeline – 12 Months 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Total Cost - $195,0000 (Includes all Indirect Costs)</a:t>
            </a:r>
          </a:p>
          <a:p>
            <a:r>
              <a:rPr lang="en-US" b="1" dirty="0">
                <a:solidFill>
                  <a:srgbClr val="FFFF00"/>
                </a:solidFill>
              </a:rPr>
              <a:t>Planning Level Study</a:t>
            </a:r>
          </a:p>
          <a:p>
            <a:r>
              <a:rPr lang="en-US" dirty="0">
                <a:solidFill>
                  <a:srgbClr val="EBEDEB"/>
                </a:solidFill>
              </a:rPr>
              <a:t>	-</a:t>
            </a:r>
          </a:p>
          <a:p>
            <a:endParaRPr lang="en-US" dirty="0">
              <a:solidFill>
                <a:srgbClr val="EBED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56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0E0F-10C6-298A-C347-E831FFF4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PRECINCT 2 PARTNERSHIP PROGRAM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BF1AC-C624-2AD2-DA0F-335AB7BA2CA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378857" y="2547258"/>
            <a:ext cx="10573657" cy="400594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Maximum Grant Award is 50% Precinct 2 / 50% Local Split</a:t>
            </a:r>
          </a:p>
          <a:p>
            <a:r>
              <a:rPr lang="en-US" dirty="0">
                <a:solidFill>
                  <a:schemeClr val="tx1"/>
                </a:solidFill>
              </a:rPr>
              <a:t>Deadline is February 21, 2025</a:t>
            </a:r>
          </a:p>
          <a:p>
            <a:r>
              <a:rPr lang="en-US" dirty="0">
                <a:solidFill>
                  <a:schemeClr val="tx1"/>
                </a:solidFill>
              </a:rPr>
              <a:t>Must have Funding Identified Fully in Application</a:t>
            </a:r>
          </a:p>
          <a:p>
            <a:r>
              <a:rPr lang="en-US" dirty="0">
                <a:solidFill>
                  <a:schemeClr val="tx1"/>
                </a:solidFill>
              </a:rPr>
              <a:t>Resolution that Includes Funding Required by March 2025</a:t>
            </a:r>
          </a:p>
          <a:p>
            <a:r>
              <a:rPr lang="en-US" dirty="0">
                <a:solidFill>
                  <a:schemeClr val="tx1"/>
                </a:solidFill>
              </a:rPr>
              <a:t>Recommending 2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	- Lower Clear Creek and Dickinson Bayou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	- Blackhawk Inline and Offline Detention Engineering Design</a:t>
            </a:r>
          </a:p>
        </p:txBody>
      </p:sp>
    </p:spTree>
    <p:extLst>
      <p:ext uri="{BB962C8B-B14F-4D97-AF65-F5344CB8AC3E}">
        <p14:creationId xmlns:p14="http://schemas.microsoft.com/office/powerpoint/2010/main" val="2225637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20FBBD-2575-4F2D-3E95-F0BC6ABDD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FAAAC11-2E7B-91E9-A0AE-75D964EE9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474639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Lower clear creek and Dickinson bayou study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7FE67A-C147-2E45-4E8D-536556049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327" y="1019464"/>
            <a:ext cx="7602903" cy="481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22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5D4717-F939-E781-4ABB-A972DA76D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A4EC45-CFA7-B3D7-6291-D6FD6EDEE8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2342" y="-474639"/>
            <a:ext cx="10551688" cy="1424838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Lower clear creek &amp; Dickinson Bayou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feasibility study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AE1191-B0FE-18E3-B56C-6F15394A341A}"/>
              </a:ext>
            </a:extLst>
          </p:cNvPr>
          <p:cNvSpPr txBox="1"/>
          <p:nvPr/>
        </p:nvSpPr>
        <p:spPr>
          <a:xfrm>
            <a:off x="1336642" y="950199"/>
            <a:ext cx="974731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BEDEB"/>
                </a:solidFill>
              </a:rPr>
              <a:t>Approved in WARDA 2022 but Federal Portion Never Funded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Total Feasibility Study Cost = $3,000,000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Networking to Create Partnerships to get this Study Moving!!!!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Galveston County is Financially Supportive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**Recommend that we Meet with State Politicians to Request up to $1.5 Million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endParaRPr lang="en-US" dirty="0">
              <a:solidFill>
                <a:srgbClr val="EBEDEB"/>
              </a:solidFill>
            </a:endParaRP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b="1" dirty="0">
                <a:solidFill>
                  <a:srgbClr val="EBEDEB"/>
                </a:solidFill>
              </a:rPr>
              <a:t>Timeline – 3 Years (36 Months)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Cost - $3,000,000 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Feasibility Level Study – </a:t>
            </a:r>
            <a:r>
              <a:rPr lang="en-US" dirty="0">
                <a:solidFill>
                  <a:srgbClr val="FFFF00"/>
                </a:solidFill>
              </a:rPr>
              <a:t>Will determine if a project or arrangement of projects provides benefit with a Benefit: Cost Ratio &gt;1</a:t>
            </a:r>
          </a:p>
          <a:p>
            <a:r>
              <a:rPr lang="en-US" dirty="0">
                <a:solidFill>
                  <a:srgbClr val="EBEDEB"/>
                </a:solidFill>
              </a:rPr>
              <a:t>	-</a:t>
            </a:r>
          </a:p>
          <a:p>
            <a:endParaRPr lang="en-US" dirty="0">
              <a:solidFill>
                <a:srgbClr val="EBED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64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CF37A4-375D-4767-C5EA-FACEE2D85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ED69555-EE48-4B19-812B-4E1068DBF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72EEBA-3A5D-41CE-8465-A45A0F656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A22F210-7186-4074-94C5-FAD2C2EB1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D93057-B056-4D1D-B0DA-F1619DAAF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8256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71F249C-E440-76F6-A0F1-615CD7105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103" y="1057522"/>
            <a:ext cx="4741843" cy="2173433"/>
          </a:xfrm>
        </p:spPr>
        <p:txBody>
          <a:bodyPr vert="horz" lIns="109728" tIns="109728" rIns="109728" bIns="91440" rtlCol="0" anchor="ctr">
            <a:normAutofit/>
          </a:bodyPr>
          <a:lstStyle/>
          <a:p>
            <a:pPr>
              <a:lnSpc>
                <a:spcPct val="115000"/>
              </a:lnSpc>
            </a:pPr>
            <a:r>
              <a:rPr lang="en-US" sz="3100" b="0"/>
              <a:t>Blackhawk inline and offline detention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B41592-BC5E-4AE2-8CA7-91C73FD8F7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896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B574A3D-9991-4D4A-91DF-0D0DE47DB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A56255-4961-41E1-887B-7319F23C9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16EB78-0BB1-7471-6442-3C2673CE4A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148" r="-1" b="-1"/>
          <a:stretch/>
        </p:blipFill>
        <p:spPr>
          <a:xfrm>
            <a:off x="6859936" y="-2"/>
            <a:ext cx="5332064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33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0B1622-B691-DF6B-2B8B-817790DEF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94326A8-4BAE-E2FF-9125-BDBBD713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474639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Blackhawk inline and offline detention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02F246-C573-7B5F-DA37-01D5E8634F89}"/>
              </a:ext>
            </a:extLst>
          </p:cNvPr>
          <p:cNvSpPr txBox="1"/>
          <p:nvPr/>
        </p:nvSpPr>
        <p:spPr>
          <a:xfrm>
            <a:off x="1222342" y="950199"/>
            <a:ext cx="974731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BEDEB"/>
                </a:solidFill>
              </a:rPr>
              <a:t>Still waiting to hear back from the Texas Water Development Board on our application for engineering design (Flood Infrastructure Fund Preliminary Application)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Precinct 2 Application wants at least a 50% Cost Share from the Applicant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This project is in the State Flood Plan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This project is included in the Galveston County Bond Program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dirty="0">
                <a:solidFill>
                  <a:srgbClr val="EBEDEB"/>
                </a:solidFill>
              </a:rPr>
              <a:t>Recommend we put in an Application for Engineering Design indicating we will Pay Up to 50%, but continue pursuing the TWDB Grant and Partnership with Galveston County to see if we can reduce our Cost Share</a:t>
            </a:r>
          </a:p>
          <a:p>
            <a:endParaRPr lang="en-US" dirty="0">
              <a:solidFill>
                <a:srgbClr val="EBEDEB"/>
              </a:solidFill>
            </a:endParaRPr>
          </a:p>
          <a:p>
            <a:r>
              <a:rPr lang="en-US" b="1" dirty="0">
                <a:solidFill>
                  <a:srgbClr val="EBEDEB"/>
                </a:solidFill>
              </a:rPr>
              <a:t>Timeline – Engineering Design – 12 – 18 Months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Cost - $1,600,000  (Total Est Cost Engineering and Construction $12,810,000)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Engineering Design Level Study </a:t>
            </a:r>
            <a:endParaRPr lang="en-US" dirty="0">
              <a:solidFill>
                <a:srgbClr val="EBED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1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18267-1260-5AB4-0B69-47C0A9AF2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6488975-9AE8-A94D-B9A5-1275529F0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327" y="-387553"/>
            <a:ext cx="10551688" cy="1274996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Friendswood regional detention basin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FB858B-53C7-A125-9A0B-1366B5C57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527" y="961406"/>
            <a:ext cx="7602903" cy="481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07922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1848938EA47245B2B985F5A91493D1" ma:contentTypeVersion="4" ma:contentTypeDescription="Create a new document." ma:contentTypeScope="" ma:versionID="39f4fb05f2a73a142ccd11bf0b97755e">
  <xsd:schema xmlns:xsd="http://www.w3.org/2001/XMLSchema" xmlns:xs="http://www.w3.org/2001/XMLSchema" xmlns:p="http://schemas.microsoft.com/office/2006/metadata/properties" xmlns:ns2="7a79e1b1-d8c0-4d2e-bfea-3840dd80d188" targetNamespace="http://schemas.microsoft.com/office/2006/metadata/properties" ma:root="true" ma:fieldsID="94c1fe638b54cc5773a2f3421ddc8e6b" ns2:_="">
    <xsd:import namespace="7a79e1b1-d8c0-4d2e-bfea-3840dd80d1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79e1b1-d8c0-4d2e-bfea-3840dd80d1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36CB81-A037-44A8-88EB-C0C0F17FD4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FF477C-132F-44F8-8C56-EBFF95FAF97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BB649577-971B-4804-B515-46FE576B3135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{A72B4EAB-5AA2-45B8-BB70-C1193D722B1E}tf56000440_win32</Template>
  <TotalTime>12590</TotalTime>
  <Words>587</Words>
  <Application>Microsoft Office PowerPoint</Application>
  <PresentationFormat>Widescreen</PresentationFormat>
  <Paragraphs>102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Meiryo</vt:lpstr>
      <vt:lpstr>Calibri</vt:lpstr>
      <vt:lpstr>Corbel</vt:lpstr>
      <vt:lpstr>Wingdings</vt:lpstr>
      <vt:lpstr>ShojiVTI</vt:lpstr>
      <vt:lpstr> general Project update    </vt:lpstr>
      <vt:lpstr>Clear lake gate and pumps proposal</vt:lpstr>
      <vt:lpstr>Clear lake gate and pumps proposal</vt:lpstr>
      <vt:lpstr>PRECINCT 2 PARTNERSHIP PROGRAM</vt:lpstr>
      <vt:lpstr>Lower clear creek and Dickinson bayou study</vt:lpstr>
      <vt:lpstr>Lower clear creek &amp; Dickinson Bayou feasibility study</vt:lpstr>
      <vt:lpstr>Blackhawk inline and offline detention</vt:lpstr>
      <vt:lpstr>Blackhawk inline and offline detention</vt:lpstr>
      <vt:lpstr>Friendswood regional detention basin</vt:lpstr>
      <vt:lpstr>Friendswood regional detention basin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Samantha Haritos</dc:creator>
  <cp:lastModifiedBy>Samantha Haritos</cp:lastModifiedBy>
  <cp:revision>3</cp:revision>
  <dcterms:created xsi:type="dcterms:W3CDTF">2024-08-07T20:20:57Z</dcterms:created>
  <dcterms:modified xsi:type="dcterms:W3CDTF">2025-01-27T17:37:10Z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0x010100471848938EA47245B2B985F5A91493D1</vt:lpwstr>
  </property>
  <property fmtid="{D5CDD505-2E9C-101B-9397-08002B2CF9AE}" pid="3" name="MediaServiceImageTags">
    <vt:lpwstr/>
  </property>
</Properties>
</file>